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ggMw8cy1hKwoEjdW5ZpTHAWENp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684213" y="539750"/>
            <a:ext cx="2700337" cy="360363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536950" y="53975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720725" y="8280400"/>
            <a:ext cx="2698750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5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536950" y="828040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900" u="none" cap="none" strike="noStrike">
                <a:solidFill>
                  <a:srgbClr val="FF5000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endParaRPr b="0" i="0" sz="900" u="none" cap="none" strike="noStrike">
              <a:solidFill>
                <a:srgbClr val="FF5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:notes"/>
          <p:cNvSpPr txBox="1"/>
          <p:nvPr>
            <p:ph idx="3" type="hdr"/>
          </p:nvPr>
        </p:nvSpPr>
        <p:spPr>
          <a:xfrm>
            <a:off x="684213" y="539750"/>
            <a:ext cx="2700337" cy="360363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Kop</a:t>
            </a:r>
            <a:endParaRPr/>
          </a:p>
        </p:txBody>
      </p:sp>
      <p:sp>
        <p:nvSpPr>
          <p:cNvPr id="142" name="Google Shape;142;p2:notes"/>
          <p:cNvSpPr txBox="1"/>
          <p:nvPr>
            <p:ph idx="10" type="dt"/>
          </p:nvPr>
        </p:nvSpPr>
        <p:spPr>
          <a:xfrm>
            <a:off x="3536950" y="53975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27/06/2022</a:t>
            </a:r>
            <a:endParaRPr/>
          </a:p>
        </p:txBody>
      </p:sp>
      <p:sp>
        <p:nvSpPr>
          <p:cNvPr id="143" name="Google Shape;143;p2:notes"/>
          <p:cNvSpPr txBox="1"/>
          <p:nvPr>
            <p:ph idx="11" type="ftr"/>
          </p:nvPr>
        </p:nvSpPr>
        <p:spPr>
          <a:xfrm>
            <a:off x="720725" y="8280400"/>
            <a:ext cx="2698750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Voet</a:t>
            </a:r>
            <a:endParaRPr/>
          </a:p>
        </p:txBody>
      </p:sp>
      <p:sp>
        <p:nvSpPr>
          <p:cNvPr id="144" name="Google Shape;144;p2:notes"/>
          <p:cNvSpPr txBox="1"/>
          <p:nvPr>
            <p:ph idx="12" type="sldNum"/>
          </p:nvPr>
        </p:nvSpPr>
        <p:spPr>
          <a:xfrm>
            <a:off x="3536950" y="828040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3:notes"/>
          <p:cNvSpPr txBox="1"/>
          <p:nvPr>
            <p:ph idx="3" type="hdr"/>
          </p:nvPr>
        </p:nvSpPr>
        <p:spPr>
          <a:xfrm>
            <a:off x="684213" y="539750"/>
            <a:ext cx="2700337" cy="360363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Kop</a:t>
            </a:r>
            <a:endParaRPr/>
          </a:p>
        </p:txBody>
      </p:sp>
      <p:sp>
        <p:nvSpPr>
          <p:cNvPr id="154" name="Google Shape;154;p3:notes"/>
          <p:cNvSpPr txBox="1"/>
          <p:nvPr>
            <p:ph idx="10" type="dt"/>
          </p:nvPr>
        </p:nvSpPr>
        <p:spPr>
          <a:xfrm>
            <a:off x="3536950" y="53975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27/06/2022</a:t>
            </a:r>
            <a:endParaRPr/>
          </a:p>
        </p:txBody>
      </p:sp>
      <p:sp>
        <p:nvSpPr>
          <p:cNvPr id="155" name="Google Shape;155;p3:notes"/>
          <p:cNvSpPr txBox="1"/>
          <p:nvPr>
            <p:ph idx="11" type="ftr"/>
          </p:nvPr>
        </p:nvSpPr>
        <p:spPr>
          <a:xfrm>
            <a:off x="720725" y="8280400"/>
            <a:ext cx="2698750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Voet</a:t>
            </a:r>
            <a:endParaRPr/>
          </a:p>
        </p:txBody>
      </p:sp>
      <p:sp>
        <p:nvSpPr>
          <p:cNvPr id="156" name="Google Shape;156;p3:notes"/>
          <p:cNvSpPr txBox="1"/>
          <p:nvPr>
            <p:ph idx="12" type="sldNum"/>
          </p:nvPr>
        </p:nvSpPr>
        <p:spPr>
          <a:xfrm>
            <a:off x="3536950" y="828040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5:notes"/>
          <p:cNvSpPr txBox="1"/>
          <p:nvPr>
            <p:ph idx="3" type="hdr"/>
          </p:nvPr>
        </p:nvSpPr>
        <p:spPr>
          <a:xfrm>
            <a:off x="684213" y="539750"/>
            <a:ext cx="2700337" cy="360363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Kop</a:t>
            </a:r>
            <a:endParaRPr/>
          </a:p>
        </p:txBody>
      </p:sp>
      <p:sp>
        <p:nvSpPr>
          <p:cNvPr id="174" name="Google Shape;174;p5:notes"/>
          <p:cNvSpPr txBox="1"/>
          <p:nvPr>
            <p:ph idx="10" type="dt"/>
          </p:nvPr>
        </p:nvSpPr>
        <p:spPr>
          <a:xfrm>
            <a:off x="3536950" y="53975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27/06/2022</a:t>
            </a:r>
            <a:endParaRPr/>
          </a:p>
        </p:txBody>
      </p:sp>
      <p:sp>
        <p:nvSpPr>
          <p:cNvPr id="175" name="Google Shape;175;p5:notes"/>
          <p:cNvSpPr txBox="1"/>
          <p:nvPr>
            <p:ph idx="11" type="ftr"/>
          </p:nvPr>
        </p:nvSpPr>
        <p:spPr>
          <a:xfrm>
            <a:off x="720725" y="8280400"/>
            <a:ext cx="2698750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Voet</a:t>
            </a:r>
            <a:endParaRPr/>
          </a:p>
        </p:txBody>
      </p:sp>
      <p:sp>
        <p:nvSpPr>
          <p:cNvPr id="176" name="Google Shape;176;p5:notes"/>
          <p:cNvSpPr txBox="1"/>
          <p:nvPr>
            <p:ph idx="12" type="sldNum"/>
          </p:nvPr>
        </p:nvSpPr>
        <p:spPr>
          <a:xfrm>
            <a:off x="3536950" y="8280400"/>
            <a:ext cx="2700338" cy="360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Vergelijking">
  <p:cSld name="1_Vergelijking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/>
          <p:nvPr>
            <p:ph type="title"/>
          </p:nvPr>
        </p:nvSpPr>
        <p:spPr>
          <a:xfrm>
            <a:off x="720002" y="720000"/>
            <a:ext cx="10796711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erdana"/>
              <a:buNone/>
              <a:defRPr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720001" y="1620000"/>
            <a:ext cx="5157787" cy="37772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04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indent="-2984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2pPr>
            <a:lvl3pPr indent="-295338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3pPr>
            <a:lvl4pPr indent="-2921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Char char="•"/>
              <a:defRPr sz="1000"/>
            </a:lvl4pPr>
            <a:lvl5pPr indent="-2921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Char char="•"/>
              <a:defRPr sz="1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2" type="body"/>
          </p:nvPr>
        </p:nvSpPr>
        <p:spPr>
          <a:xfrm>
            <a:off x="6456002" y="1620000"/>
            <a:ext cx="5037063" cy="3787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Char char="•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3pPr>
            <a:lvl4pPr indent="-295338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4pPr>
            <a:lvl5pPr indent="-295338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8"/>
          <p:cNvSpPr/>
          <p:nvPr>
            <p:ph idx="2" type="pic"/>
          </p:nvPr>
        </p:nvSpPr>
        <p:spPr>
          <a:xfrm>
            <a:off x="0" y="0"/>
            <a:ext cx="6096000" cy="5697538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8"/>
          <p:cNvSpPr txBox="1"/>
          <p:nvPr>
            <p:ph type="title"/>
          </p:nvPr>
        </p:nvSpPr>
        <p:spPr>
          <a:xfrm>
            <a:off x="6816000" y="720000"/>
            <a:ext cx="4680000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6816000" y="1440000"/>
            <a:ext cx="46800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1200"/>
              <a:buNone/>
              <a:defRPr sz="1200">
                <a:solidFill>
                  <a:srgbClr val="757070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7" name="Google Shape;77;p18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Afbeelding met bijschrift">
  <p:cSld name="1_Afbeelding met bijschrif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9"/>
          <p:cNvSpPr/>
          <p:nvPr>
            <p:ph idx="2" type="pic"/>
          </p:nvPr>
        </p:nvSpPr>
        <p:spPr>
          <a:xfrm>
            <a:off x="6096000" y="0"/>
            <a:ext cx="6096000" cy="5697538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19"/>
          <p:cNvSpPr txBox="1"/>
          <p:nvPr>
            <p:ph type="title"/>
          </p:nvPr>
        </p:nvSpPr>
        <p:spPr>
          <a:xfrm>
            <a:off x="720000" y="720000"/>
            <a:ext cx="4680000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" type="body"/>
          </p:nvPr>
        </p:nvSpPr>
        <p:spPr>
          <a:xfrm>
            <a:off x="720000" y="1440000"/>
            <a:ext cx="4680000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4" name="Google Shape;84;p19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/>
          <p:nvPr>
            <p:ph idx="2" type="pic"/>
          </p:nvPr>
        </p:nvSpPr>
        <p:spPr>
          <a:xfrm>
            <a:off x="0" y="0"/>
            <a:ext cx="12192000" cy="5697538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21"/>
          <p:cNvSpPr txBox="1"/>
          <p:nvPr>
            <p:ph idx="1" type="subTitle"/>
          </p:nvPr>
        </p:nvSpPr>
        <p:spPr>
          <a:xfrm>
            <a:off x="720000" y="1332000"/>
            <a:ext cx="7920000" cy="36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7" name="Google Shape;97;p21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eldia">
  <p:cSld name="1_Titeldia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idx="1" type="subTitle"/>
          </p:nvPr>
        </p:nvSpPr>
        <p:spPr>
          <a:xfrm>
            <a:off x="720000" y="1332000"/>
            <a:ext cx="7920000" cy="36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2" name="Google Shape;102;p22"/>
          <p:cNvSpPr txBox="1"/>
          <p:nvPr>
            <p:ph type="title"/>
          </p:nvPr>
        </p:nvSpPr>
        <p:spPr>
          <a:xfrm>
            <a:off x="720000" y="720000"/>
            <a:ext cx="6120000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2"/>
          <p:cNvSpPr txBox="1"/>
          <p:nvPr>
            <p:ph idx="2" type="body"/>
          </p:nvPr>
        </p:nvSpPr>
        <p:spPr>
          <a:xfrm>
            <a:off x="720002" y="1980004"/>
            <a:ext cx="10508748" cy="336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5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2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type="title"/>
          </p:nvPr>
        </p:nvSpPr>
        <p:spPr>
          <a:xfrm>
            <a:off x="720000" y="720000"/>
            <a:ext cx="6120000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3"/>
          <p:cNvSpPr txBox="1"/>
          <p:nvPr>
            <p:ph idx="1" type="body"/>
          </p:nvPr>
        </p:nvSpPr>
        <p:spPr>
          <a:xfrm>
            <a:off x="720002" y="1620000"/>
            <a:ext cx="10508748" cy="3804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5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1" type="body"/>
          </p:nvPr>
        </p:nvSpPr>
        <p:spPr>
          <a:xfrm>
            <a:off x="720003" y="1620000"/>
            <a:ext cx="5225119" cy="36844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1pPr>
            <a:lvl2pPr indent="-3048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Char char="•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3pPr>
            <a:lvl4pPr indent="-295338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4pPr>
            <a:lvl5pPr indent="-295338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2" type="body"/>
          </p:nvPr>
        </p:nvSpPr>
        <p:spPr>
          <a:xfrm>
            <a:off x="6456003" y="1620004"/>
            <a:ext cx="5439103" cy="367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>
                <a:solidFill>
                  <a:schemeClr val="dk1"/>
                </a:solidFill>
              </a:defRPr>
            </a:lvl1pPr>
            <a:lvl2pPr indent="-3048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Char char="•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3pPr>
            <a:lvl4pPr indent="-295338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4pPr>
            <a:lvl5pPr indent="-295338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4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5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>
  <p:cSld name="Afbeelding met bijschrif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idx="1" type="body"/>
          </p:nvPr>
        </p:nvSpPr>
        <p:spPr>
          <a:xfrm>
            <a:off x="720000" y="1440000"/>
            <a:ext cx="9369931" cy="36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070"/>
              </a:buClr>
              <a:buSzPts val="1200"/>
              <a:buNone/>
              <a:defRPr sz="1200">
                <a:solidFill>
                  <a:srgbClr val="757070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3" name="Google Shape;123;p26"/>
          <p:cNvSpPr txBox="1"/>
          <p:nvPr>
            <p:ph type="title"/>
          </p:nvPr>
        </p:nvSpPr>
        <p:spPr>
          <a:xfrm>
            <a:off x="720000" y="720000"/>
            <a:ext cx="6120000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7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71444" y="5889523"/>
            <a:ext cx="1960115" cy="6911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9"/>
          <p:cNvCxnSpPr/>
          <p:nvPr/>
        </p:nvCxnSpPr>
        <p:spPr>
          <a:xfrm>
            <a:off x="8197850" y="531813"/>
            <a:ext cx="0" cy="5541962"/>
          </a:xfrm>
          <a:prstGeom prst="straightConnector1">
            <a:avLst/>
          </a:prstGeom>
          <a:noFill/>
          <a:ln cap="flat" cmpd="sng" w="38100">
            <a:solidFill>
              <a:srgbClr val="2F56F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933882" y="1436202"/>
            <a:ext cx="6742101" cy="3816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⮚"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2" type="body"/>
          </p:nvPr>
        </p:nvSpPr>
        <p:spPr>
          <a:xfrm>
            <a:off x="8721014" y="1436201"/>
            <a:ext cx="3253893" cy="38164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56FD"/>
              </a:buClr>
              <a:buSzPts val="2400"/>
              <a:buNone/>
              <a:defRPr i="1" sz="2400">
                <a:solidFill>
                  <a:srgbClr val="2F56FD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6FD"/>
              </a:buClr>
              <a:buSzPts val="1800"/>
              <a:buChar char="•"/>
              <a:defRPr>
                <a:solidFill>
                  <a:srgbClr val="2F56FD"/>
                </a:solidFill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6FD"/>
              </a:buClr>
              <a:buSzPts val="1600"/>
              <a:buChar char="•"/>
              <a:defRPr>
                <a:solidFill>
                  <a:srgbClr val="2F56FD"/>
                </a:solidFill>
              </a:defRPr>
            </a:lvl3pPr>
            <a:lvl4pPr indent="-3175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6FD"/>
              </a:buClr>
              <a:buSzPts val="1400"/>
              <a:buChar char="•"/>
              <a:defRPr>
                <a:solidFill>
                  <a:srgbClr val="2F56FD"/>
                </a:solidFill>
              </a:defRPr>
            </a:lvl4pPr>
            <a:lvl5pPr indent="-3175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F56FD"/>
              </a:buClr>
              <a:buSzPts val="1400"/>
              <a:buChar char="•"/>
              <a:defRPr>
                <a:solidFill>
                  <a:srgbClr val="2F56FD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0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>
  <p:cSld name="Titeldia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1"/>
          <p:cNvSpPr/>
          <p:nvPr>
            <p:ph idx="2" type="pic"/>
          </p:nvPr>
        </p:nvSpPr>
        <p:spPr>
          <a:xfrm>
            <a:off x="0" y="0"/>
            <a:ext cx="12192000" cy="5697538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Google Shape;31;p11"/>
          <p:cNvSpPr txBox="1"/>
          <p:nvPr>
            <p:ph idx="1" type="subTitle"/>
          </p:nvPr>
        </p:nvSpPr>
        <p:spPr>
          <a:xfrm>
            <a:off x="720000" y="1332000"/>
            <a:ext cx="7920000" cy="36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2" name="Google Shape;32;p11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eldia">
  <p:cSld name="2_Titeldia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>
            <p:ph idx="2" type="pic"/>
          </p:nvPr>
        </p:nvSpPr>
        <p:spPr>
          <a:xfrm>
            <a:off x="0" y="0"/>
            <a:ext cx="12192000" cy="5697538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Google Shape;37;p12"/>
          <p:cNvSpPr txBox="1"/>
          <p:nvPr>
            <p:ph idx="1" type="subTitle"/>
          </p:nvPr>
        </p:nvSpPr>
        <p:spPr>
          <a:xfrm>
            <a:off x="720000" y="3822952"/>
            <a:ext cx="7920000" cy="36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8" name="Google Shape;38;p12"/>
          <p:cNvSpPr txBox="1"/>
          <p:nvPr>
            <p:ph type="title"/>
          </p:nvPr>
        </p:nvSpPr>
        <p:spPr>
          <a:xfrm>
            <a:off x="720000" y="720003"/>
            <a:ext cx="5114743" cy="2929717"/>
          </a:xfrm>
          <a:prstGeom prst="rect">
            <a:avLst/>
          </a:prstGeom>
          <a:noFill/>
          <a:ln>
            <a:noFill/>
          </a:ln>
          <a:effectLst>
            <a:outerShdw blurRad="50800" rotWithShape="0" algn="t" dir="5400000" dist="38100">
              <a:srgbClr val="000000">
                <a:alpha val="25882"/>
              </a:srgbClr>
            </a:outerShdw>
          </a:effectLst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eldia">
  <p:cSld name="1_Titeldia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3"/>
          <p:cNvSpPr txBox="1"/>
          <p:nvPr>
            <p:ph idx="1" type="subTitle"/>
          </p:nvPr>
        </p:nvSpPr>
        <p:spPr>
          <a:xfrm>
            <a:off x="720000" y="1332000"/>
            <a:ext cx="7920000" cy="36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type="title"/>
          </p:nvPr>
        </p:nvSpPr>
        <p:spPr>
          <a:xfrm>
            <a:off x="720000" y="720000"/>
            <a:ext cx="6120000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2" type="body"/>
          </p:nvPr>
        </p:nvSpPr>
        <p:spPr>
          <a:xfrm>
            <a:off x="720002" y="1980004"/>
            <a:ext cx="10508748" cy="336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4"/>
          <p:cNvSpPr txBox="1"/>
          <p:nvPr>
            <p:ph type="title"/>
          </p:nvPr>
        </p:nvSpPr>
        <p:spPr>
          <a:xfrm>
            <a:off x="720000" y="720000"/>
            <a:ext cx="6120000" cy="54000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body"/>
          </p:nvPr>
        </p:nvSpPr>
        <p:spPr>
          <a:xfrm>
            <a:off x="720002" y="1620000"/>
            <a:ext cx="10508748" cy="38048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5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" type="body"/>
          </p:nvPr>
        </p:nvSpPr>
        <p:spPr>
          <a:xfrm>
            <a:off x="720003" y="1620000"/>
            <a:ext cx="5225119" cy="36844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Char char="•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3pPr>
            <a:lvl4pPr indent="-295338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4pPr>
            <a:lvl5pPr indent="-295338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2" type="body"/>
          </p:nvPr>
        </p:nvSpPr>
        <p:spPr>
          <a:xfrm>
            <a:off x="6456003" y="1620004"/>
            <a:ext cx="5439103" cy="3676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Char char="•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3pPr>
            <a:lvl4pPr indent="-295338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4pPr>
            <a:lvl5pPr indent="-295338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>
  <p:cSld name="Vergelijking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720001" y="1980004"/>
            <a:ext cx="5157787" cy="336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04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1pPr>
            <a:lvl2pPr indent="-2984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2pPr>
            <a:lvl3pPr indent="-295338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3pPr>
            <a:lvl4pPr indent="-2921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Char char="•"/>
              <a:defRPr sz="1000"/>
            </a:lvl4pPr>
            <a:lvl5pPr indent="-2921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00"/>
              <a:buChar char="•"/>
              <a:defRPr sz="10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2" type="body"/>
          </p:nvPr>
        </p:nvSpPr>
        <p:spPr>
          <a:xfrm>
            <a:off x="6456002" y="1980003"/>
            <a:ext cx="5037063" cy="3372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1pPr>
            <a:lvl2pPr indent="-3048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200"/>
              <a:buChar char="•"/>
              <a:defRPr sz="1200"/>
            </a:lvl2pPr>
            <a:lvl3pPr indent="-2984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100"/>
              <a:buChar char="•"/>
              <a:defRPr sz="1100"/>
            </a:lvl3pPr>
            <a:lvl4pPr indent="-295338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4pPr>
            <a:lvl5pPr indent="-295338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051"/>
              <a:buChar char="•"/>
              <a:defRPr sz="105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9.xml"/><Relationship Id="rId1" Type="http://schemas.openxmlformats.org/officeDocument/2006/relationships/image" Target="../media/image6.png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78999">
              <a:srgbClr val="FEFEFE"/>
            </a:gs>
            <a:gs pos="92000">
              <a:srgbClr val="EDEDED"/>
            </a:gs>
            <a:gs pos="100000">
              <a:srgbClr val="EDEDED"/>
            </a:gs>
          </a:gsLst>
          <a:lin ang="54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/>
          <p:cNvPicPr preferRelativeResize="0"/>
          <p:nvPr/>
        </p:nvPicPr>
        <p:blipFill rotWithShape="1">
          <a:blip r:embed="rId1">
            <a:alphaModFix/>
          </a:blip>
          <a:srcRect b="9547" l="327" r="17821" t="7715"/>
          <a:stretch/>
        </p:blipFill>
        <p:spPr>
          <a:xfrm>
            <a:off x="0" y="5705475"/>
            <a:ext cx="12211050" cy="1157288"/>
          </a:xfrm>
          <a:prstGeom prst="rect">
            <a:avLst/>
          </a:prstGeom>
          <a:noFill/>
          <a:ln>
            <a:noFill/>
          </a:ln>
          <a:effectLst>
            <a:outerShdw blurRad="50800" rotWithShape="0" dir="16200000" dist="38100">
              <a:srgbClr val="808080">
                <a:alpha val="9803"/>
              </a:srgbClr>
            </a:outerShdw>
          </a:effectLst>
        </p:spPr>
      </p:pic>
      <p:sp>
        <p:nvSpPr>
          <p:cNvPr id="11" name="Google Shape;11;p7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" type="body"/>
          </p:nvPr>
        </p:nvSpPr>
        <p:spPr>
          <a:xfrm>
            <a:off x="720725" y="1619250"/>
            <a:ext cx="10615613" cy="3892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5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78999">
              <a:srgbClr val="FEFEFE"/>
            </a:gs>
            <a:gs pos="92000">
              <a:srgbClr val="EDEDED"/>
            </a:gs>
            <a:gs pos="100000">
              <a:srgbClr val="EDEDED"/>
            </a:gs>
          </a:gsLst>
          <a:lin ang="5400000" scaled="0"/>
        </a:gra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20"/>
          <p:cNvPicPr preferRelativeResize="0"/>
          <p:nvPr/>
        </p:nvPicPr>
        <p:blipFill rotWithShape="1">
          <a:blip r:embed="rId1">
            <a:alphaModFix/>
          </a:blip>
          <a:srcRect b="9547" l="276" r="17822" t="7715"/>
          <a:stretch/>
        </p:blipFill>
        <p:spPr>
          <a:xfrm>
            <a:off x="-7938" y="5705475"/>
            <a:ext cx="12218988" cy="1157288"/>
          </a:xfrm>
          <a:prstGeom prst="rect">
            <a:avLst/>
          </a:prstGeom>
          <a:noFill/>
          <a:ln>
            <a:noFill/>
          </a:ln>
          <a:effectLst>
            <a:outerShdw blurRad="50800" rotWithShape="0" dir="16200000" dist="38100">
              <a:srgbClr val="808080">
                <a:alpha val="9803"/>
              </a:srgbClr>
            </a:outerShdw>
          </a:effectLst>
        </p:spPr>
      </p:pic>
      <p:sp>
        <p:nvSpPr>
          <p:cNvPr id="88" name="Google Shape;88;p20"/>
          <p:cNvSpPr txBox="1"/>
          <p:nvPr>
            <p:ph type="title"/>
          </p:nvPr>
        </p:nvSpPr>
        <p:spPr>
          <a:xfrm>
            <a:off x="720725" y="720725"/>
            <a:ext cx="6119813" cy="5397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" type="body"/>
          </p:nvPr>
        </p:nvSpPr>
        <p:spPr>
          <a:xfrm>
            <a:off x="720725" y="1619250"/>
            <a:ext cx="10615613" cy="3892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5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FF5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6717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76717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20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5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0033A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2" name="Google Shape;92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60013" y="0"/>
            <a:ext cx="1931987" cy="283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25300" y="714375"/>
            <a:ext cx="279400" cy="71913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vanderlugt@ese.eur.nl" TargetMode="External"/><Relationship Id="rId4" Type="http://schemas.openxmlformats.org/officeDocument/2006/relationships/hyperlink" Target="mailto:elvira.haezendonck@vub.be" TargetMode="External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"/>
          <p:cNvSpPr txBox="1"/>
          <p:nvPr>
            <p:ph idx="11" type="ftr"/>
          </p:nvPr>
        </p:nvSpPr>
        <p:spPr>
          <a:xfrm>
            <a:off x="8610600" y="6203950"/>
            <a:ext cx="2743200" cy="155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Titel van dia</a:t>
            </a:r>
            <a:endParaRPr/>
          </a:p>
        </p:txBody>
      </p:sp>
      <p:sp>
        <p:nvSpPr>
          <p:cNvPr id="134" name="Google Shape;134;p1"/>
          <p:cNvSpPr txBox="1"/>
          <p:nvPr>
            <p:ph idx="12" type="sldNum"/>
          </p:nvPr>
        </p:nvSpPr>
        <p:spPr>
          <a:xfrm>
            <a:off x="8610600" y="6356350"/>
            <a:ext cx="2743200" cy="173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27-6-2022 |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1"/>
          <p:cNvSpPr txBox="1"/>
          <p:nvPr/>
        </p:nvSpPr>
        <p:spPr>
          <a:xfrm>
            <a:off x="2959100" y="1177925"/>
            <a:ext cx="6273800" cy="4502150"/>
          </a:xfrm>
          <a:prstGeom prst="rect">
            <a:avLst/>
          </a:prstGeom>
          <a:solidFill>
            <a:srgbClr val="2F56FD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7938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17938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ENIGE OBSERVATIES EN KRITISCHE VRAGEN</a:t>
            </a:r>
            <a:b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Larissa van der Lugt</a:t>
            </a:r>
            <a:endParaRPr/>
          </a:p>
          <a:p>
            <a:pPr indent="0" lvl="0" marL="17938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en </a:t>
            </a:r>
            <a:b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Elvira Haezendonck</a:t>
            </a:r>
            <a:b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b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</a:br>
            <a:endParaRPr b="0" i="0" sz="32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9743768" y="5771535"/>
            <a:ext cx="2182761" cy="79930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55090" y="5936161"/>
            <a:ext cx="1960115" cy="691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/>
          <p:nvPr/>
        </p:nvSpPr>
        <p:spPr>
          <a:xfrm>
            <a:off x="7472516" y="4237703"/>
            <a:ext cx="1474839" cy="15098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"/>
          <p:cNvSpPr txBox="1"/>
          <p:nvPr>
            <p:ph idx="1" type="body"/>
          </p:nvPr>
        </p:nvSpPr>
        <p:spPr>
          <a:xfrm>
            <a:off x="816078" y="1108844"/>
            <a:ext cx="6227302" cy="3817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We zien een zeer sterke focus op waterstof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Er is grote discussie over transport van waterstof versus ammoniak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Maar er is ook discussie over de toepasbaarheid: in wegtransport en huishoudelijk gebruik zijn wellicht betere alternatieven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Circulair is ingewikkeld is en zit minder op het verdienmodel van de havenbedrijven  </a:t>
            </a:r>
            <a:endParaRPr/>
          </a:p>
        </p:txBody>
      </p:sp>
      <p:sp>
        <p:nvSpPr>
          <p:cNvPr id="148" name="Google Shape;148;p2"/>
          <p:cNvSpPr txBox="1"/>
          <p:nvPr>
            <p:ph idx="2" type="body"/>
          </p:nvPr>
        </p:nvSpPr>
        <p:spPr>
          <a:xfrm>
            <a:off x="8844782" y="1110431"/>
            <a:ext cx="2439987" cy="381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6FD"/>
              </a:buClr>
              <a:buSzPts val="2400"/>
              <a:buNone/>
            </a:pPr>
            <a:r>
              <a:rPr lang="en-US"/>
              <a:t>Als waterstof slechts een deel van de oplossing is zijn we dan (samen) goed op weg om het complete probleem aan te pakken? </a:t>
            </a:r>
            <a:endParaRPr/>
          </a:p>
        </p:txBody>
      </p:sp>
      <p:pic>
        <p:nvPicPr>
          <p:cNvPr descr="Puzzle - Free education icons" id="149" name="Google Shape;14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49382" y="4376994"/>
            <a:ext cx="1295400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819,491 Grid Vectoren, Illustraties en Clipart - 123RF" id="158" name="Google Shape;15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7068" y="3711755"/>
            <a:ext cx="1219200" cy="12176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ater Tank Icon Stock Vector (Royalty Free) 1341492476 | Shutterstock" id="159" name="Google Shape;15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42758" y="3723072"/>
            <a:ext cx="1290638" cy="1392237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"/>
          <p:cNvSpPr txBox="1"/>
          <p:nvPr>
            <p:ph idx="1" type="body"/>
          </p:nvPr>
        </p:nvSpPr>
        <p:spPr>
          <a:xfrm>
            <a:off x="676660" y="971551"/>
            <a:ext cx="6097766" cy="381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Voor alternatieve energiedragers, waterstof, maar ook ammoniak is heel veel ruimtevragende opslag nodig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Veiligheid en capaciteit van transport van waterstof zijn nog niet opgeloste issues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Voor het maken van waterstof is veel elektriciteit nodig, dat vraagt om een grid van leidingen en converterstations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Ruimte, infrastructuur en geld beschikbaar krijgen kost veel tijd 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61" name="Google Shape;161;p3"/>
          <p:cNvSpPr txBox="1"/>
          <p:nvPr>
            <p:ph idx="2" type="body"/>
          </p:nvPr>
        </p:nvSpPr>
        <p:spPr>
          <a:xfrm>
            <a:off x="8638177" y="901649"/>
            <a:ext cx="2533650" cy="381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6FD"/>
              </a:buClr>
              <a:buSzPts val="2400"/>
              <a:buNone/>
            </a:pPr>
            <a:r>
              <a:rPr lang="en-US"/>
              <a:t>Hoe kan (met elkaar) die hele fysieke keten, met al de nodige fysieke opslag, voldoende transport en gridcapaciteit  tijdig ‘waterstofproof’ gemaakt worden? 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>
            <a:off x="7164977" y="4948826"/>
            <a:ext cx="1401762" cy="17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ee Samenwerken Pictogram Vector - (3.908 Gratis downloads)" id="167" name="Google Shape;16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22085" y="3699669"/>
            <a:ext cx="1722438" cy="1722437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4"/>
          <p:cNvSpPr txBox="1"/>
          <p:nvPr>
            <p:ph idx="1" type="body"/>
          </p:nvPr>
        </p:nvSpPr>
        <p:spPr>
          <a:xfrm>
            <a:off x="900907" y="742951"/>
            <a:ext cx="5932488" cy="3817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Er is meer ontsluiting aan landzijde nodig, onder meer met buisleidingen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De industrie vraagt om een ARRA-geintegreerde aanpak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Onderzoek en ervaring uit verleden laten zien dat samenwerking tussen havenbedrijven niet zomaar tot stand komt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Havenbedrijven kijken vooral ook vanuit eigen verdienmodel naar de energietransitie</a:t>
            </a:r>
            <a:endParaRPr/>
          </a:p>
        </p:txBody>
      </p:sp>
      <p:sp>
        <p:nvSpPr>
          <p:cNvPr id="169" name="Google Shape;169;p4"/>
          <p:cNvSpPr txBox="1"/>
          <p:nvPr>
            <p:ph idx="2" type="body"/>
          </p:nvPr>
        </p:nvSpPr>
        <p:spPr>
          <a:xfrm>
            <a:off x="8851105" y="858505"/>
            <a:ext cx="2439988" cy="381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6FD"/>
              </a:buClr>
              <a:buSzPts val="2400"/>
              <a:buNone/>
            </a:pPr>
            <a:r>
              <a:rPr lang="en-US"/>
              <a:t>Wat maakt dat de nodige samenwerking, bijvoorbeeld voor de buisleidingen infrastructuur, nu wel gaat lukken?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uto, elektrische, vrachtwagen Pictogram in Green world" id="178" name="Google Shape;17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1401" y="3806723"/>
            <a:ext cx="1817687" cy="181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5"/>
          <p:cNvSpPr txBox="1"/>
          <p:nvPr>
            <p:ph idx="1" type="body"/>
          </p:nvPr>
        </p:nvSpPr>
        <p:spPr>
          <a:xfrm>
            <a:off x="870719" y="807679"/>
            <a:ext cx="6218339" cy="381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Binnen de industrie in de haven vindt al veel transitie plaats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Havens faciliteren zowel industrie als mondiale transportketens, die onderling verbonden zijn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Transport lijkt ingewikkelder, mede door de hoge mate van fragmentatie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Char char="⮚"/>
            </a:pPr>
            <a:r>
              <a:rPr lang="en-US"/>
              <a:t>En ook het beleid lijkt achter te blijven hier </a:t>
            </a:r>
            <a:endParaRPr/>
          </a:p>
        </p:txBody>
      </p:sp>
      <p:sp>
        <p:nvSpPr>
          <p:cNvPr id="180" name="Google Shape;180;p5"/>
          <p:cNvSpPr txBox="1"/>
          <p:nvPr>
            <p:ph idx="2" type="body"/>
          </p:nvPr>
        </p:nvSpPr>
        <p:spPr>
          <a:xfrm>
            <a:off x="8809088" y="715144"/>
            <a:ext cx="2609850" cy="3816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F56FD"/>
              </a:buClr>
              <a:buSzPts val="2400"/>
              <a:buNone/>
            </a:pPr>
            <a:r>
              <a:rPr lang="en-US"/>
              <a:t>Hoe kan de transitie in de veel meer gefragmenteerde transport- en logistieke sectoren versneld worden, en hoe kunnen de havens hier aan bijdragen?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"/>
          <p:cNvSpPr txBox="1"/>
          <p:nvPr>
            <p:ph type="title"/>
          </p:nvPr>
        </p:nvSpPr>
        <p:spPr>
          <a:xfrm>
            <a:off x="2959100" y="1177925"/>
            <a:ext cx="6273800" cy="4502150"/>
          </a:xfrm>
          <a:prstGeom prst="rect">
            <a:avLst/>
          </a:prstGeom>
          <a:solidFill>
            <a:srgbClr val="0033A0"/>
          </a:solidFill>
          <a:ln>
            <a:noFill/>
          </a:ln>
        </p:spPr>
        <p:txBody>
          <a:bodyPr anchorCtr="0" anchor="ctr" bIns="45700" lIns="90000" spcFirstLastPara="1" rIns="91425" wrap="square" tIns="45700">
            <a:noAutofit/>
          </a:bodyPr>
          <a:lstStyle/>
          <a:p>
            <a:pPr indent="0" lvl="0" marL="179388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latin typeface="Verdana"/>
                <a:ea typeface="Verdana"/>
                <a:cs typeface="Verdana"/>
                <a:sym typeface="Verdana"/>
              </a:rPr>
              <a:t>Hartelijk dank!</a:t>
            </a:r>
            <a:br>
              <a:rPr lang="en-US" sz="3200">
                <a:latin typeface="Verdana"/>
                <a:ea typeface="Verdana"/>
                <a:cs typeface="Verdana"/>
                <a:sym typeface="Verdana"/>
              </a:rPr>
            </a:br>
            <a:br>
              <a:rPr lang="en-US" sz="3200">
                <a:latin typeface="Verdana"/>
                <a:ea typeface="Verdana"/>
                <a:cs typeface="Verdana"/>
                <a:sym typeface="Verdana"/>
              </a:rPr>
            </a:br>
            <a:r>
              <a:rPr lang="en-US" sz="3200">
                <a:latin typeface="Verdana"/>
                <a:ea typeface="Verdana"/>
                <a:cs typeface="Verdana"/>
                <a:sym typeface="Verdana"/>
              </a:rPr>
              <a:t>Larissa van der Lugt </a:t>
            </a:r>
            <a:r>
              <a:rPr lang="en-US" sz="3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vanderlugt@ese.eur.nl</a:t>
            </a:r>
            <a:br>
              <a:rPr lang="en-US" sz="3200">
                <a:latin typeface="Verdana"/>
                <a:ea typeface="Verdana"/>
                <a:cs typeface="Verdana"/>
                <a:sym typeface="Verdana"/>
              </a:rPr>
            </a:br>
            <a:br>
              <a:rPr lang="en-US" sz="3200">
                <a:latin typeface="Verdana"/>
                <a:ea typeface="Verdana"/>
                <a:cs typeface="Verdana"/>
                <a:sym typeface="Verdana"/>
              </a:rPr>
            </a:br>
            <a:r>
              <a:rPr lang="en-US" sz="3200">
                <a:latin typeface="Verdana"/>
                <a:ea typeface="Verdana"/>
                <a:cs typeface="Verdana"/>
                <a:sym typeface="Verdana"/>
              </a:rPr>
              <a:t>en </a:t>
            </a:r>
            <a:br>
              <a:rPr lang="en-US" sz="3200">
                <a:latin typeface="Verdana"/>
                <a:ea typeface="Verdana"/>
                <a:cs typeface="Verdana"/>
                <a:sym typeface="Verdana"/>
              </a:rPr>
            </a:br>
            <a:br>
              <a:rPr lang="en-US" sz="1000">
                <a:latin typeface="Verdana"/>
                <a:ea typeface="Verdana"/>
                <a:cs typeface="Verdana"/>
                <a:sym typeface="Verdana"/>
              </a:rPr>
            </a:br>
            <a:r>
              <a:rPr lang="en-US" sz="3200">
                <a:latin typeface="Verdana"/>
                <a:ea typeface="Verdana"/>
                <a:cs typeface="Verdana"/>
                <a:sym typeface="Verdana"/>
              </a:rPr>
              <a:t>Elvira Haezendonck</a:t>
            </a:r>
            <a:br>
              <a:rPr lang="en-US" sz="3200">
                <a:latin typeface="Verdana"/>
                <a:ea typeface="Verdana"/>
                <a:cs typeface="Verdana"/>
                <a:sym typeface="Verdana"/>
              </a:rPr>
            </a:br>
            <a:r>
              <a:rPr lang="en-US" sz="32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elvira.haezendonck@vub.be</a:t>
            </a:r>
            <a:br>
              <a:rPr lang="en-US" sz="3200">
                <a:latin typeface="Verdana"/>
                <a:ea typeface="Verdana"/>
                <a:cs typeface="Verdana"/>
                <a:sym typeface="Verdana"/>
              </a:rPr>
            </a:br>
            <a:endParaRPr sz="320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86" name="Google Shape;186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18928" y="5879691"/>
            <a:ext cx="1960115" cy="691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 VU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3_VUB THEME GRIJ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2022-06-27T15:16:50Z</dcterms:created>
  <dc:creator>Larissa van der Lugt</dc:creator>
</cp:coreProperties>
</file>