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sldIdLst>
    <p:sldId id="269" r:id="rId2"/>
    <p:sldId id="301" r:id="rId3"/>
    <p:sldId id="2139" r:id="rId4"/>
    <p:sldId id="2140" r:id="rId5"/>
    <p:sldId id="2145" r:id="rId6"/>
    <p:sldId id="323" r:id="rId7"/>
    <p:sldId id="2148" r:id="rId8"/>
    <p:sldId id="686" r:id="rId9"/>
    <p:sldId id="689" r:id="rId10"/>
    <p:sldId id="256" r:id="rId11"/>
    <p:sldId id="2147" r:id="rId12"/>
    <p:sldId id="2141" r:id="rId13"/>
    <p:sldId id="2144" r:id="rId14"/>
    <p:sldId id="2138" r:id="rId15"/>
    <p:sldId id="319" r:id="rId1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AC2"/>
    <a:srgbClr val="013A57"/>
    <a:srgbClr val="FFFFFF"/>
    <a:srgbClr val="97C141"/>
    <a:srgbClr val="E2E5EC"/>
    <a:srgbClr val="F8CB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57"/>
    <p:restoredTop sz="78676"/>
  </p:normalViewPr>
  <p:slideViewPr>
    <p:cSldViewPr snapToGrid="0">
      <p:cViewPr varScale="1">
        <p:scale>
          <a:sx n="91" d="100"/>
          <a:sy n="91" d="100"/>
        </p:scale>
        <p:origin x="71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3B1BB9-F5EA-3F4F-B7C3-1D4E1944BD9D}" type="datetimeFigureOut">
              <a:rPr lang="nl-NL" smtClean="0"/>
              <a:t>26-06-2023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C8C893-B4DD-2A43-B2C9-8DB68667752E}" type="slidenum">
              <a:rPr lang="nl-NL" smtClean="0"/>
              <a:t>‹nr.›</a:t>
            </a:fld>
            <a:endParaRPr lang="nl-N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Even voorstellen. </a:t>
            </a: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Eigenlijk een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logistiekeling</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van de werkvloer tot operationeel directeur. En alles wat daar tussen inzit. </a:t>
            </a: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Vanaf 2010 gestart met het meten en reduceren van CO2. Sinds 2016 werkzaam voor Topsector logistiek in meerdere rollen. Sinds december de overstap gemaakt naar Bouw/stikstof</a:t>
            </a:r>
          </a:p>
          <a:p>
            <a:endParaRPr lang="nl-NL" dirty="0"/>
          </a:p>
        </p:txBody>
      </p:sp>
      <p:sp>
        <p:nvSpPr>
          <p:cNvPr id="4" name="Tijdelijke aanduiding voor dianummer 3"/>
          <p:cNvSpPr>
            <a:spLocks noGrp="1"/>
          </p:cNvSpPr>
          <p:nvPr>
            <p:ph type="sldNum" sz="quarter" idx="5"/>
          </p:nvPr>
        </p:nvSpPr>
        <p:spPr/>
        <p:txBody>
          <a:bodyPr/>
          <a:lstStyle/>
          <a:p>
            <a:fld id="{DFC8C893-B4DD-2A43-B2C9-8DB68667752E}" type="slidenum">
              <a:rPr lang="nl-NL" smtClean="0"/>
              <a:t>1</a:t>
            </a:fld>
            <a:endParaRPr lang="nl-NL"/>
          </a:p>
        </p:txBody>
      </p:sp>
    </p:spTree>
    <p:extLst>
      <p:ext uri="{BB962C8B-B14F-4D97-AF65-F5344CB8AC3E}">
        <p14:creationId xmlns:p14="http://schemas.microsoft.com/office/powerpoint/2010/main" val="1620783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Verbreden = meer kosten methodieken</a:t>
            </a: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Verdiepen = verbeteren en uitbreiden</a:t>
            </a: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Meten = nu 81 machine… Groei.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Bouwlog</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Betere kengetallen = beter voorspellen </a:t>
            </a: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Uitstoot nauwkeuriger = eerder vergunning. En vooral zelf!</a:t>
            </a: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Nu zie je vaak, iets over de stikstof grens = ZE aanbesteden. </a:t>
            </a:r>
            <a:r>
              <a:rPr lang="nl-NL" sz="1800">
                <a:effectLst/>
                <a:latin typeface="Calibri" panose="020F0502020204030204" pitchFamily="34" charset="0"/>
                <a:ea typeface="Calibri" panose="020F0502020204030204" pitchFamily="34" charset="0"/>
                <a:cs typeface="Times New Roman" panose="02020603050405020304" pitchFamily="18" charset="0"/>
              </a:rPr>
              <a:t>Hoe kun je voor zo min mogelijk euro’s toch binnen grenzen blijven. </a:t>
            </a:r>
            <a:endParaRPr lang="nl-NL"/>
          </a:p>
        </p:txBody>
      </p:sp>
      <p:sp>
        <p:nvSpPr>
          <p:cNvPr id="4" name="Tijdelijke aanduiding voor dianummer 3"/>
          <p:cNvSpPr>
            <a:spLocks noGrp="1"/>
          </p:cNvSpPr>
          <p:nvPr>
            <p:ph type="sldNum" sz="quarter" idx="5"/>
          </p:nvPr>
        </p:nvSpPr>
        <p:spPr/>
        <p:txBody>
          <a:bodyPr/>
          <a:lstStyle/>
          <a:p>
            <a:fld id="{DFC8C893-B4DD-2A43-B2C9-8DB68667752E}" type="slidenum">
              <a:rPr lang="nl-NL" smtClean="0"/>
              <a:t>11</a:t>
            </a:fld>
            <a:endParaRPr lang="nl-NL"/>
          </a:p>
        </p:txBody>
      </p:sp>
    </p:spTree>
    <p:extLst>
      <p:ext uri="{BB962C8B-B14F-4D97-AF65-F5344CB8AC3E}">
        <p14:creationId xmlns:p14="http://schemas.microsoft.com/office/powerpoint/2010/main" val="1499233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Calibri" panose="020F0502020204030204" pitchFamily="34" charset="0"/>
                <a:ea typeface="Calibri" panose="020F0502020204030204" pitchFamily="34" charset="0"/>
                <a:cs typeface="Times New Roman" panose="02020603050405020304" pitchFamily="18" charset="0"/>
              </a:rPr>
              <a:t>Er zijn natuurlijk vele zaken waar de sector tegenaan loopt. Wij richten ons voorlopig op deze 2</a:t>
            </a:r>
            <a:r>
              <a:rPr lang="nl-NL" dirty="0">
                <a:effectLst/>
              </a:rPr>
              <a:t> </a:t>
            </a:r>
            <a:endParaRPr lang="nl-NL" dirty="0"/>
          </a:p>
        </p:txBody>
      </p:sp>
      <p:sp>
        <p:nvSpPr>
          <p:cNvPr id="4" name="Tijdelijke aanduiding voor dianummer 3"/>
          <p:cNvSpPr>
            <a:spLocks noGrp="1"/>
          </p:cNvSpPr>
          <p:nvPr>
            <p:ph type="sldNum" sz="quarter" idx="5"/>
          </p:nvPr>
        </p:nvSpPr>
        <p:spPr/>
        <p:txBody>
          <a:bodyPr/>
          <a:lstStyle/>
          <a:p>
            <a:fld id="{DFC8C893-B4DD-2A43-B2C9-8DB68667752E}" type="slidenum">
              <a:rPr lang="nl-NL" smtClean="0"/>
              <a:t>3</a:t>
            </a:fld>
            <a:endParaRPr lang="nl-NL"/>
          </a:p>
        </p:txBody>
      </p:sp>
    </p:spTree>
    <p:extLst>
      <p:ext uri="{BB962C8B-B14F-4D97-AF65-F5344CB8AC3E}">
        <p14:creationId xmlns:p14="http://schemas.microsoft.com/office/powerpoint/2010/main" val="3640638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Voorspellen van emissies is al uitdagend genoeg. Complex, veel discussie over de methodiek en over heel veel schijven</a:t>
            </a: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Ook een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bouwhub</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En met deze onderwerpen gaan we aan de slag.</a:t>
            </a:r>
          </a:p>
          <a:p>
            <a:endParaRPr lang="nl-NL" dirty="0"/>
          </a:p>
        </p:txBody>
      </p:sp>
      <p:sp>
        <p:nvSpPr>
          <p:cNvPr id="4" name="Tijdelijke aanduiding voor dianummer 3"/>
          <p:cNvSpPr>
            <a:spLocks noGrp="1"/>
          </p:cNvSpPr>
          <p:nvPr>
            <p:ph type="sldNum" sz="quarter" idx="5"/>
          </p:nvPr>
        </p:nvSpPr>
        <p:spPr/>
        <p:txBody>
          <a:bodyPr/>
          <a:lstStyle/>
          <a:p>
            <a:fld id="{DFC8C893-B4DD-2A43-B2C9-8DB68667752E}" type="slidenum">
              <a:rPr lang="nl-NL" smtClean="0"/>
              <a:t>4</a:t>
            </a:fld>
            <a:endParaRPr lang="nl-NL"/>
          </a:p>
        </p:txBody>
      </p:sp>
    </p:spTree>
    <p:extLst>
      <p:ext uri="{BB962C8B-B14F-4D97-AF65-F5344CB8AC3E}">
        <p14:creationId xmlns:p14="http://schemas.microsoft.com/office/powerpoint/2010/main" val="3768205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Het meten, inzicht krijgen in je totale vloot. Wat zijn de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stageklasses</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Hoe ontwikkelt zich dit. </a:t>
            </a: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Rekening houdend met de transitiepaden</a:t>
            </a: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De routekaart voor de verduurzaming van de mobiele werktuigen</a:t>
            </a:r>
          </a:p>
          <a:p>
            <a:endParaRPr lang="nl-NL" dirty="0"/>
          </a:p>
        </p:txBody>
      </p:sp>
      <p:sp>
        <p:nvSpPr>
          <p:cNvPr id="4" name="Tijdelijke aanduiding voor dianummer 3"/>
          <p:cNvSpPr>
            <a:spLocks noGrp="1"/>
          </p:cNvSpPr>
          <p:nvPr>
            <p:ph type="sldNum" sz="quarter" idx="5"/>
          </p:nvPr>
        </p:nvSpPr>
        <p:spPr/>
        <p:txBody>
          <a:bodyPr/>
          <a:lstStyle/>
          <a:p>
            <a:fld id="{DFC8C893-B4DD-2A43-B2C9-8DB68667752E}" type="slidenum">
              <a:rPr lang="nl-NL" smtClean="0"/>
              <a:t>5</a:t>
            </a:fld>
            <a:endParaRPr lang="nl-NL"/>
          </a:p>
        </p:txBody>
      </p:sp>
    </p:spTree>
    <p:extLst>
      <p:ext uri="{BB962C8B-B14F-4D97-AF65-F5344CB8AC3E}">
        <p14:creationId xmlns:p14="http://schemas.microsoft.com/office/powerpoint/2010/main" val="2365235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FC8C893-B4DD-2A43-B2C9-8DB68667752E}" type="slidenum">
              <a:rPr lang="nl-NL" smtClean="0"/>
              <a:t>6</a:t>
            </a:fld>
            <a:endParaRPr lang="nl-NL"/>
          </a:p>
        </p:txBody>
      </p:sp>
    </p:spTree>
    <p:extLst>
      <p:ext uri="{BB962C8B-B14F-4D97-AF65-F5344CB8AC3E}">
        <p14:creationId xmlns:p14="http://schemas.microsoft.com/office/powerpoint/2010/main" val="1396217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FC8C893-B4DD-2A43-B2C9-8DB68667752E}" type="slidenum">
              <a:rPr lang="nl-NL" smtClean="0"/>
              <a:t>7</a:t>
            </a:fld>
            <a:endParaRPr lang="nl-NL"/>
          </a:p>
        </p:txBody>
      </p:sp>
    </p:spTree>
    <p:extLst>
      <p:ext uri="{BB962C8B-B14F-4D97-AF65-F5344CB8AC3E}">
        <p14:creationId xmlns:p14="http://schemas.microsoft.com/office/powerpoint/2010/main" val="1130070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Calibri" panose="020F0502020204030204" pitchFamily="34" charset="0"/>
                <a:ea typeface="Calibri" panose="020F0502020204030204" pitchFamily="34" charset="0"/>
                <a:cs typeface="Times New Roman" panose="02020603050405020304" pitchFamily="18" charset="0"/>
              </a:rPr>
              <a:t>Er zijn veel processen, methoden en kostenramingen. Maar 1 ding hebben ze allemaal gemeenschappelijk. Meerdere fases in ontwerp, en detail van kostenraming, zie …. </a:t>
            </a:r>
            <a:endParaRPr lang="nl-NL" dirty="0"/>
          </a:p>
        </p:txBody>
      </p:sp>
      <p:sp>
        <p:nvSpPr>
          <p:cNvPr id="4" name="Tijdelijke aanduiding voor dianummer 3"/>
          <p:cNvSpPr>
            <a:spLocks noGrp="1"/>
          </p:cNvSpPr>
          <p:nvPr>
            <p:ph type="sldNum" sz="quarter" idx="5"/>
          </p:nvPr>
        </p:nvSpPr>
        <p:spPr/>
        <p:txBody>
          <a:bodyPr/>
          <a:lstStyle/>
          <a:p>
            <a:fld id="{DFC8C893-B4DD-2A43-B2C9-8DB68667752E}" type="slidenum">
              <a:rPr lang="nl-NL" smtClean="0"/>
              <a:t>8</a:t>
            </a:fld>
            <a:endParaRPr lang="nl-NL"/>
          </a:p>
        </p:txBody>
      </p:sp>
    </p:spTree>
    <p:extLst>
      <p:ext uri="{BB962C8B-B14F-4D97-AF65-F5344CB8AC3E}">
        <p14:creationId xmlns:p14="http://schemas.microsoft.com/office/powerpoint/2010/main" val="1004891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Calibri" panose="020F0502020204030204" pitchFamily="34" charset="0"/>
                <a:ea typeface="Calibri" panose="020F0502020204030204" pitchFamily="34" charset="0"/>
                <a:cs typeface="Times New Roman" panose="02020603050405020304" pitchFamily="18" charset="0"/>
              </a:rPr>
              <a:t>Bij een gebrek aan een goede naam… En dat stelt je in staat om</a:t>
            </a:r>
            <a:r>
              <a:rPr lang="nl-NL" dirty="0">
                <a:effectLst/>
              </a:rPr>
              <a:t> </a:t>
            </a:r>
            <a:endParaRPr lang="nl-NL" dirty="0"/>
          </a:p>
        </p:txBody>
      </p:sp>
      <p:sp>
        <p:nvSpPr>
          <p:cNvPr id="4" name="Tijdelijke aanduiding voor dianummer 3"/>
          <p:cNvSpPr>
            <a:spLocks noGrp="1"/>
          </p:cNvSpPr>
          <p:nvPr>
            <p:ph type="sldNum" sz="quarter" idx="5"/>
          </p:nvPr>
        </p:nvSpPr>
        <p:spPr/>
        <p:txBody>
          <a:bodyPr/>
          <a:lstStyle/>
          <a:p>
            <a:fld id="{DFC8C893-B4DD-2A43-B2C9-8DB68667752E}" type="slidenum">
              <a:rPr lang="nl-NL" smtClean="0"/>
              <a:t>9</a:t>
            </a:fld>
            <a:endParaRPr lang="nl-NL"/>
          </a:p>
        </p:txBody>
      </p:sp>
    </p:spTree>
    <p:extLst>
      <p:ext uri="{BB962C8B-B14F-4D97-AF65-F5344CB8AC3E}">
        <p14:creationId xmlns:p14="http://schemas.microsoft.com/office/powerpoint/2010/main" val="1534382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Om te kunnen bouwen, is een vergunning nodig. Hiervoor is een ingevulde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Aerius</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berekening nodig.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Aerius</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kent 2 onderdelen, het berekenen van de uitstoot en depositie. </a:t>
            </a: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Een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Aerius</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berekening vul je met draaiuren van de mobiele werktuigen en transport voor deze specifieke bouw op een locatie. Er is ook een zij ingangetje, dat niemand gebruikt. Namelijk de plan fase.</a:t>
            </a:r>
          </a:p>
          <a:p>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We hebben nu tool gemaakt die een kopie van de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Aerius</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berekening, alleen die al in een veel eerder stadium rekent. Je krijgt veel eerder een indicatie of het wel of niet vergund kan worden. </a:t>
            </a: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Het geeft ook inzicht in de stage klasse van je mobiele werktuigen. </a:t>
            </a:r>
          </a:p>
          <a:p>
            <a:endParaRPr lang="nl-NL" dirty="0"/>
          </a:p>
        </p:txBody>
      </p:sp>
      <p:sp>
        <p:nvSpPr>
          <p:cNvPr id="4" name="Tijdelijke aanduiding voor dianummer 3"/>
          <p:cNvSpPr>
            <a:spLocks noGrp="1"/>
          </p:cNvSpPr>
          <p:nvPr>
            <p:ph type="sldNum" sz="quarter" idx="5"/>
          </p:nvPr>
        </p:nvSpPr>
        <p:spPr/>
        <p:txBody>
          <a:bodyPr/>
          <a:lstStyle/>
          <a:p>
            <a:fld id="{DFC8C893-B4DD-2A43-B2C9-8DB68667752E}" type="slidenum">
              <a:rPr lang="nl-NL" smtClean="0"/>
              <a:t>10</a:t>
            </a:fld>
            <a:endParaRPr lang="nl-NL"/>
          </a:p>
        </p:txBody>
      </p:sp>
    </p:spTree>
    <p:extLst>
      <p:ext uri="{BB962C8B-B14F-4D97-AF65-F5344CB8AC3E}">
        <p14:creationId xmlns:p14="http://schemas.microsoft.com/office/powerpoint/2010/main" val="2014544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38200" y="1122363"/>
            <a:ext cx="9144000" cy="2387600"/>
          </a:xfrm>
        </p:spPr>
        <p:txBody>
          <a:bodyPr anchor="b"/>
          <a:lstStyle>
            <a:lvl1pPr algn="l">
              <a:defRPr sz="6000"/>
            </a:lvl1pPr>
          </a:lstStyle>
          <a:p>
            <a:r>
              <a:rPr lang="nl-NL" dirty="0"/>
              <a:t>Klik om stijl te bewerken</a:t>
            </a:r>
          </a:p>
        </p:txBody>
      </p:sp>
      <p:sp>
        <p:nvSpPr>
          <p:cNvPr id="3" name="Ondertitel 2"/>
          <p:cNvSpPr>
            <a:spLocks noGrp="1"/>
          </p:cNvSpPr>
          <p:nvPr>
            <p:ph type="subTitle" idx="1" hasCustomPrompt="1"/>
          </p:nvPr>
        </p:nvSpPr>
        <p:spPr>
          <a:xfrm>
            <a:off x="8382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11" name="Tijdelijke aanduiding voor datum 3"/>
          <p:cNvSpPr>
            <a:spLocks noGrp="1"/>
          </p:cNvSpPr>
          <p:nvPr>
            <p:ph type="dt" sz="half" idx="10"/>
          </p:nvPr>
        </p:nvSpPr>
        <p:spPr>
          <a:xfrm>
            <a:off x="838200" y="6356350"/>
            <a:ext cx="2743200" cy="365125"/>
          </a:xfrm>
        </p:spPr>
        <p:txBody>
          <a:bodyPr/>
          <a:lstStyle/>
          <a:p>
            <a:fld id="{DBFD89A3-7684-8343-B8FE-9182C3961444}" type="datetimeFigureOut">
              <a:rPr lang="nl-NL" smtClean="0"/>
              <a:t>26-06-2023</a:t>
            </a:fld>
            <a:endParaRPr lang="nl-NL" dirty="0"/>
          </a:p>
        </p:txBody>
      </p:sp>
      <p:sp>
        <p:nvSpPr>
          <p:cNvPr id="12" name="Tijdelijke aanduiding voor voettekst 4"/>
          <p:cNvSpPr>
            <a:spLocks noGrp="1"/>
          </p:cNvSpPr>
          <p:nvPr>
            <p:ph type="ftr" sz="quarter" idx="11"/>
          </p:nvPr>
        </p:nvSpPr>
        <p:spPr>
          <a:xfrm>
            <a:off x="4038600" y="6356350"/>
            <a:ext cx="4114800" cy="365125"/>
          </a:xfrm>
        </p:spPr>
        <p:txBody>
          <a:bodyPr/>
          <a:lstStyle/>
          <a:p>
            <a:endParaRPr lang="nl-NL" dirty="0"/>
          </a:p>
        </p:txBody>
      </p:sp>
      <p:sp>
        <p:nvSpPr>
          <p:cNvPr id="13" name="Tijdelijke aanduiding voor dianummer 5"/>
          <p:cNvSpPr>
            <a:spLocks noGrp="1"/>
          </p:cNvSpPr>
          <p:nvPr>
            <p:ph type="sldNum" sz="quarter" idx="12"/>
          </p:nvPr>
        </p:nvSpPr>
        <p:spPr>
          <a:xfrm>
            <a:off x="8610600" y="6356350"/>
            <a:ext cx="2743200" cy="365125"/>
          </a:xfrm>
        </p:spPr>
        <p:txBody>
          <a:bodyPr/>
          <a:lstStyle/>
          <a:p>
            <a:fld id="{DDE26DD4-92A3-8243-8585-53033386AA4D}" type="slidenum">
              <a:rPr lang="nl-NL" smtClean="0"/>
              <a:t>‹nr.›</a:t>
            </a:fld>
            <a:endParaRPr lang="nl-NL"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 leeg">
    <p:spTree>
      <p:nvGrpSpPr>
        <p:cNvPr id="1" name=""/>
        <p:cNvGrpSpPr/>
        <p:nvPr/>
      </p:nvGrpSpPr>
      <p:grpSpPr>
        <a:xfrm>
          <a:off x="0" y="0"/>
          <a:ext cx="0" cy="0"/>
          <a:chOff x="0" y="0"/>
          <a:chExt cx="0" cy="0"/>
        </a:xfrm>
      </p:grpSpPr>
      <p:sp>
        <p:nvSpPr>
          <p:cNvPr id="2" name="Rechthoek 1"/>
          <p:cNvSpPr/>
          <p:nvPr userDrawn="1"/>
        </p:nvSpPr>
        <p:spPr>
          <a:xfrm>
            <a:off x="360000" y="1080000"/>
            <a:ext cx="11851341" cy="5778000"/>
          </a:xfrm>
          <a:prstGeom prst="rect">
            <a:avLst/>
          </a:prstGeom>
          <a:solidFill>
            <a:srgbClr val="007AC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3" name="Afbeelding 2"/>
          <p:cNvPicPr>
            <a:picLocks noChangeAspect="1"/>
          </p:cNvPicPr>
          <p:nvPr userDrawn="1"/>
        </p:nvPicPr>
        <p:blipFill>
          <a:blip r:embed="rId2"/>
          <a:stretch>
            <a:fillRect/>
          </a:stretch>
        </p:blipFill>
        <p:spPr>
          <a:xfrm>
            <a:off x="11341085" y="5828947"/>
            <a:ext cx="634000" cy="81043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Kop zonder balk met logo">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28000" y="252000"/>
            <a:ext cx="10515600" cy="720000"/>
          </a:xfrm>
        </p:spPr>
        <p:txBody>
          <a:bodyPr wrap="none" lIns="0" anchor="t" anchorCtr="0">
            <a:noAutofit/>
          </a:bodyPr>
          <a:lstStyle>
            <a:lvl1pPr>
              <a:defRPr sz="4000" baseline="0"/>
            </a:lvl1pPr>
          </a:lstStyle>
          <a:p>
            <a:r>
              <a:rPr lang="nl-NL" dirty="0"/>
              <a:t>Klik om stijl te bewerken</a:t>
            </a:r>
          </a:p>
        </p:txBody>
      </p:sp>
      <p:sp>
        <p:nvSpPr>
          <p:cNvPr id="3" name="Tijdelijke aanduiding voor datum 2"/>
          <p:cNvSpPr>
            <a:spLocks noGrp="1"/>
          </p:cNvSpPr>
          <p:nvPr>
            <p:ph type="dt" sz="half" idx="10"/>
          </p:nvPr>
        </p:nvSpPr>
        <p:spPr/>
        <p:txBody>
          <a:bodyPr/>
          <a:lstStyle/>
          <a:p>
            <a:fld id="{DBFD89A3-7684-8343-B8FE-9182C3961444}" type="datetimeFigureOut">
              <a:rPr lang="nl-NL" smtClean="0"/>
              <a:t>26-06-2023</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DDE26DD4-92A3-8243-8585-53033386AA4D}" type="slidenum">
              <a:rPr lang="nl-NL" smtClean="0"/>
              <a:t>‹nr.›</a:t>
            </a:fld>
            <a:endParaRPr lang="nl-NL" dirty="0"/>
          </a:p>
        </p:txBody>
      </p:sp>
      <p:sp>
        <p:nvSpPr>
          <p:cNvPr id="6" name="Rechthoek 5"/>
          <p:cNvSpPr/>
          <p:nvPr userDrawn="1"/>
        </p:nvSpPr>
        <p:spPr>
          <a:xfrm>
            <a:off x="360000" y="1080000"/>
            <a:ext cx="11851341" cy="5778000"/>
          </a:xfrm>
          <a:prstGeom prst="rect">
            <a:avLst/>
          </a:prstGeom>
          <a:solidFill>
            <a:srgbClr val="007AC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7" name="Afbeelding 6"/>
          <p:cNvPicPr>
            <a:picLocks noChangeAspect="1"/>
          </p:cNvPicPr>
          <p:nvPr userDrawn="1"/>
        </p:nvPicPr>
        <p:blipFill>
          <a:blip r:embed="rId2"/>
          <a:stretch>
            <a:fillRect/>
          </a:stretch>
        </p:blipFill>
        <p:spPr>
          <a:xfrm>
            <a:off x="11341085" y="5828947"/>
            <a:ext cx="634000" cy="81043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op met logo">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BFD89A3-7684-8343-B8FE-9182C3961444}" type="datetimeFigureOut">
              <a:rPr lang="nl-NL" smtClean="0"/>
              <a:t>26-06-2023</a:t>
            </a:fld>
            <a:endParaRPr lang="nl-NL" dirty="0"/>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fld id="{DDE26DD4-92A3-8243-8585-53033386AA4D}" type="slidenum">
              <a:rPr lang="nl-NL" smtClean="0"/>
              <a:t>‹nr.›</a:t>
            </a:fld>
            <a:endParaRPr lang="nl-NL" dirty="0"/>
          </a:p>
        </p:txBody>
      </p:sp>
      <p:sp>
        <p:nvSpPr>
          <p:cNvPr id="5" name="Rechthoek 4"/>
          <p:cNvSpPr/>
          <p:nvPr userDrawn="1"/>
        </p:nvSpPr>
        <p:spPr>
          <a:xfrm>
            <a:off x="360000" y="0"/>
            <a:ext cx="11832000" cy="1080000"/>
          </a:xfrm>
          <a:prstGeom prst="rect">
            <a:avLst/>
          </a:prstGeom>
          <a:solidFill>
            <a:srgbClr val="013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Titel 1"/>
          <p:cNvSpPr>
            <a:spLocks noGrp="1"/>
          </p:cNvSpPr>
          <p:nvPr>
            <p:ph type="title" hasCustomPrompt="1"/>
          </p:nvPr>
        </p:nvSpPr>
        <p:spPr>
          <a:xfrm>
            <a:off x="828000" y="252000"/>
            <a:ext cx="8770200" cy="720000"/>
          </a:xfrm>
        </p:spPr>
        <p:txBody>
          <a:bodyPr wrap="none" lIns="0" anchor="t" anchorCtr="0">
            <a:normAutofit/>
          </a:bodyPr>
          <a:lstStyle>
            <a:lvl1pPr>
              <a:defRPr sz="4000" baseline="0">
                <a:solidFill>
                  <a:schemeClr val="bg1"/>
                </a:solidFill>
              </a:defRPr>
            </a:lvl1pPr>
          </a:lstStyle>
          <a:p>
            <a:r>
              <a:rPr lang="nl-NL" dirty="0"/>
              <a:t>Klik om stijl te bewerken</a:t>
            </a:r>
          </a:p>
        </p:txBody>
      </p:sp>
      <p:pic>
        <p:nvPicPr>
          <p:cNvPr id="6" name="Afbeelding 5"/>
          <p:cNvPicPr>
            <a:picLocks noChangeAspect="1"/>
          </p:cNvPicPr>
          <p:nvPr userDrawn="1"/>
        </p:nvPicPr>
        <p:blipFill>
          <a:blip r:embed="rId2"/>
          <a:stretch>
            <a:fillRect/>
          </a:stretch>
        </p:blipFill>
        <p:spPr>
          <a:xfrm>
            <a:off x="11341085" y="5828947"/>
            <a:ext cx="634000" cy="81043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p:cNvSpPr>
            <a:spLocks noGrp="1"/>
          </p:cNvSpPr>
          <p:nvPr>
            <p:ph type="body" idx="1"/>
          </p:nvPr>
        </p:nvSpPr>
        <p:spPr>
          <a:xfrm>
            <a:off x="838200" y="167490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Calibri Light" panose="020F0302020204030204" pitchFamily="34" charset="0"/>
              </a:defRPr>
            </a:lvl1pPr>
          </a:lstStyle>
          <a:p>
            <a:fld id="{DBFD89A3-7684-8343-B8FE-9182C3961444}" type="datetimeFigureOut">
              <a:rPr lang="nl-NL" smtClean="0"/>
              <a:t>26-06-2023</a:t>
            </a:fld>
            <a:endParaRPr lang="nl-NL" dirty="0"/>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aseline="0">
                <a:solidFill>
                  <a:schemeClr val="tx1">
                    <a:tint val="75000"/>
                  </a:schemeClr>
                </a:solidFill>
                <a:latin typeface="Calibri Light" panose="020F0302020204030204" pitchFamily="34" charset="0"/>
              </a:defRPr>
            </a:lvl1pPr>
          </a:lstStyle>
          <a:p>
            <a:r>
              <a:rPr lang="nl-NL" dirty="0"/>
              <a:t>LOGISTIEK DIGITAAL</a:t>
            </a: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Calibri Light" panose="020F0302020204030204" pitchFamily="34" charset="0"/>
              </a:defRPr>
            </a:lvl1pPr>
          </a:lstStyle>
          <a:p>
            <a:fld id="{DDE26DD4-92A3-8243-8585-53033386AA4D}" type="slidenum">
              <a:rPr lang="nl-NL" smtClean="0"/>
              <a:t>‹nr.›</a:t>
            </a:fld>
            <a:endParaRPr lang="nl-NL" dirty="0"/>
          </a:p>
        </p:txBody>
      </p:sp>
      <p:sp>
        <p:nvSpPr>
          <p:cNvPr id="10" name="Rechthoek 9"/>
          <p:cNvSpPr/>
          <p:nvPr userDrawn="1"/>
        </p:nvSpPr>
        <p:spPr>
          <a:xfrm>
            <a:off x="0" y="1080001"/>
            <a:ext cx="360000" cy="5777999"/>
          </a:xfrm>
          <a:prstGeom prst="rect">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Rechthoek 10"/>
          <p:cNvSpPr/>
          <p:nvPr userDrawn="1"/>
        </p:nvSpPr>
        <p:spPr>
          <a:xfrm rot="10800000">
            <a:off x="0" y="0"/>
            <a:ext cx="360000" cy="1080000"/>
          </a:xfrm>
          <a:prstGeom prst="rect">
            <a:avLst/>
          </a:prstGeom>
          <a:solidFill>
            <a:srgbClr val="97C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baseline="0">
          <a:solidFill>
            <a:srgbClr val="013A57"/>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Clr>
          <a:srgbClr val="97C141"/>
        </a:buClr>
        <a:buFont typeface="Arial" panose="020B0604020202020204" pitchFamily="34" charset="0"/>
        <a:buChar char="•"/>
        <a:defRPr sz="2800" kern="1200" baseline="0">
          <a:solidFill>
            <a:srgbClr val="013A57"/>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rgbClr val="97C141"/>
        </a:buClr>
        <a:buFont typeface="Arial" panose="020B0604020202020204" pitchFamily="34" charset="0"/>
        <a:buChar char="•"/>
        <a:defRPr sz="2400" kern="1200" baseline="0">
          <a:solidFill>
            <a:srgbClr val="013A57"/>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Clr>
          <a:srgbClr val="97C141"/>
        </a:buClr>
        <a:buFont typeface="Arial" panose="020B0604020202020204" pitchFamily="34" charset="0"/>
        <a:buChar char="•"/>
        <a:defRPr sz="2000" kern="1200" baseline="0">
          <a:solidFill>
            <a:srgbClr val="013A57"/>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Clr>
          <a:srgbClr val="97C141"/>
        </a:buClr>
        <a:buFont typeface="Arial" panose="020B0604020202020204" pitchFamily="34" charset="0"/>
        <a:buChar char="•"/>
        <a:defRPr sz="1800" kern="1200" baseline="0">
          <a:solidFill>
            <a:srgbClr val="013A57"/>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Clr>
          <a:srgbClr val="97C141"/>
        </a:buClr>
        <a:buFont typeface="Arial" panose="020B0604020202020204" pitchFamily="34" charset="0"/>
        <a:buChar char="•"/>
        <a:defRPr sz="1800" kern="1200" baseline="0">
          <a:solidFill>
            <a:srgbClr val="013A57"/>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3.xml"/><Relationship Id="rId5" Type="http://schemas.openxmlformats.org/officeDocument/2006/relationships/hyperlink" Target="mailto:leon.simons@topsectorlogistiek.nl" TargetMode="Externa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p:cNvPicPr>
            <a:picLocks noChangeAspect="1"/>
          </p:cNvPicPr>
          <p:nvPr/>
        </p:nvPicPr>
        <p:blipFill rotWithShape="1">
          <a:blip r:embed="rId3"/>
          <a:srcRect b="20399"/>
          <a:stretch>
            <a:fillRect/>
          </a:stretch>
        </p:blipFill>
        <p:spPr>
          <a:xfrm>
            <a:off x="-2" y="0"/>
            <a:ext cx="12192001" cy="6858000"/>
          </a:xfrm>
          <a:prstGeom prst="rect">
            <a:avLst/>
          </a:prstGeom>
        </p:spPr>
      </p:pic>
      <p:pic>
        <p:nvPicPr>
          <p:cNvPr id="3" name="Afbeelding 2"/>
          <p:cNvPicPr>
            <a:picLocks noChangeAspect="1"/>
          </p:cNvPicPr>
          <p:nvPr/>
        </p:nvPicPr>
        <p:blipFill>
          <a:blip r:embed="rId4"/>
          <a:stretch>
            <a:fillRect/>
          </a:stretch>
        </p:blipFill>
        <p:spPr>
          <a:xfrm>
            <a:off x="-122729" y="-409903"/>
            <a:ext cx="7271727" cy="5961705"/>
          </a:xfrm>
          <a:prstGeom prst="rect">
            <a:avLst/>
          </a:prstGeom>
        </p:spPr>
      </p:pic>
      <p:sp>
        <p:nvSpPr>
          <p:cNvPr id="7" name="Ondertitel 2"/>
          <p:cNvSpPr txBox="1"/>
          <p:nvPr/>
        </p:nvSpPr>
        <p:spPr>
          <a:xfrm>
            <a:off x="838200" y="2024938"/>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Clr>
                <a:srgbClr val="97C141"/>
              </a:buClr>
              <a:buFont typeface="Arial" panose="020B0604020202020204" pitchFamily="34" charset="0"/>
              <a:buChar char="•"/>
              <a:defRPr sz="2800" kern="1200" baseline="0">
                <a:solidFill>
                  <a:srgbClr val="013A57"/>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rgbClr val="97C141"/>
              </a:buClr>
              <a:buFont typeface="Arial" panose="020B0604020202020204" pitchFamily="34" charset="0"/>
              <a:buChar char="•"/>
              <a:defRPr sz="2400" kern="1200" baseline="0">
                <a:solidFill>
                  <a:srgbClr val="013A57"/>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Clr>
                <a:srgbClr val="97C141"/>
              </a:buClr>
              <a:buFont typeface="Arial" panose="020B0604020202020204" pitchFamily="34" charset="0"/>
              <a:buChar char="•"/>
              <a:defRPr sz="2000" kern="1200" baseline="0">
                <a:solidFill>
                  <a:srgbClr val="013A57"/>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Clr>
                <a:srgbClr val="97C141"/>
              </a:buClr>
              <a:buFont typeface="Arial" panose="020B0604020202020204" pitchFamily="34" charset="0"/>
              <a:buChar char="•"/>
              <a:defRPr sz="1800" kern="1200" baseline="0">
                <a:solidFill>
                  <a:srgbClr val="013A57"/>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Clr>
                <a:srgbClr val="97C141"/>
              </a:buClr>
              <a:buFont typeface="Arial" panose="020B0604020202020204" pitchFamily="34" charset="0"/>
              <a:buChar char="•"/>
              <a:defRPr sz="1800" kern="1200" baseline="0">
                <a:solidFill>
                  <a:srgbClr val="013A57"/>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dirty="0">
              <a:solidFill>
                <a:schemeClr val="bg1"/>
              </a:solidFill>
            </a:endParaRPr>
          </a:p>
        </p:txBody>
      </p:sp>
      <p:sp>
        <p:nvSpPr>
          <p:cNvPr id="6" name="Titel 1"/>
          <p:cNvSpPr txBox="1"/>
          <p:nvPr/>
        </p:nvSpPr>
        <p:spPr>
          <a:xfrm>
            <a:off x="838200" y="957117"/>
            <a:ext cx="5951483" cy="2723583"/>
          </a:xfrm>
          <a:prstGeom prst="rect">
            <a:avLst/>
          </a:prstGeom>
        </p:spPr>
        <p:txBody>
          <a:bodyPr/>
          <a:lstStyle>
            <a:lvl1pPr algn="l" defTabSz="914400" rtl="0" eaLnBrk="1" latinLnBrk="0" hangingPunct="1">
              <a:lnSpc>
                <a:spcPct val="90000"/>
              </a:lnSpc>
              <a:spcBef>
                <a:spcPct val="0"/>
              </a:spcBef>
              <a:buNone/>
              <a:defRPr sz="4400" kern="1200" baseline="0">
                <a:solidFill>
                  <a:srgbClr val="013A57"/>
                </a:solidFill>
                <a:latin typeface="Calibri" panose="020F0502020204030204" pitchFamily="34" charset="0"/>
                <a:ea typeface="+mj-ea"/>
                <a:cs typeface="+mj-cs"/>
              </a:defRPr>
            </a:lvl1pPr>
          </a:lstStyle>
          <a:p>
            <a:r>
              <a:rPr lang="nl-NL" sz="5400" dirty="0">
                <a:solidFill>
                  <a:srgbClr val="FFFFFF"/>
                </a:solidFill>
              </a:rPr>
              <a:t>Inspiratie event</a:t>
            </a:r>
          </a:p>
          <a:p>
            <a:r>
              <a:rPr lang="nl-NL" sz="2400" dirty="0">
                <a:solidFill>
                  <a:srgbClr val="FFFFFF"/>
                </a:solidFill>
              </a:rPr>
              <a:t>Voorspellen, meten en monitoren </a:t>
            </a:r>
          </a:p>
          <a:p>
            <a:endParaRPr lang="nl-NL" sz="5400" baseline="-25000" dirty="0">
              <a:solidFill>
                <a:srgbClr val="FFFFFF"/>
              </a:solidFill>
              <a:latin typeface="+mn-lt"/>
            </a:endParaRPr>
          </a:p>
          <a:p>
            <a:r>
              <a:rPr lang="nl-NL" sz="4000" baseline="-25000" dirty="0">
                <a:solidFill>
                  <a:srgbClr val="FFFFFF"/>
                </a:solidFill>
                <a:latin typeface="+mn-lt"/>
              </a:rPr>
              <a:t>27 juni 2023</a:t>
            </a:r>
          </a:p>
        </p:txBody>
      </p:sp>
      <p:sp>
        <p:nvSpPr>
          <p:cNvPr id="4" name="Rechthoek 3"/>
          <p:cNvSpPr/>
          <p:nvPr/>
        </p:nvSpPr>
        <p:spPr>
          <a:xfrm>
            <a:off x="4868" y="1"/>
            <a:ext cx="360000" cy="1088570"/>
          </a:xfrm>
          <a:prstGeom prst="rect">
            <a:avLst/>
          </a:prstGeom>
          <a:solidFill>
            <a:srgbClr val="97C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7"/>
          <p:cNvSpPr/>
          <p:nvPr/>
        </p:nvSpPr>
        <p:spPr>
          <a:xfrm>
            <a:off x="4868" y="1088571"/>
            <a:ext cx="360000" cy="5769428"/>
          </a:xfrm>
          <a:prstGeom prst="rect">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5" name="Afbeelding 14"/>
          <p:cNvPicPr>
            <a:picLocks noChangeAspect="1"/>
          </p:cNvPicPr>
          <p:nvPr/>
        </p:nvPicPr>
        <p:blipFill>
          <a:blip r:embed="rId5"/>
          <a:stretch>
            <a:fillRect/>
          </a:stretch>
        </p:blipFill>
        <p:spPr>
          <a:xfrm>
            <a:off x="972075" y="4171363"/>
            <a:ext cx="1496061" cy="1912396"/>
          </a:xfrm>
          <a:prstGeom prst="rect">
            <a:avLst/>
          </a:prstGeom>
        </p:spPr>
      </p:pic>
      <p:pic>
        <p:nvPicPr>
          <p:cNvPr id="9" name="Afbeelding 8" descr="Afbeelding met schermopname, ontwerp&#10;&#10;Automatisch gegenereerde beschrijving"/>
          <p:cNvPicPr>
            <a:picLocks noChangeAspect="1"/>
          </p:cNvPicPr>
          <p:nvPr/>
        </p:nvPicPr>
        <p:blipFill rotWithShape="1">
          <a:blip r:embed="rId6"/>
          <a:srcRect l="6797" t="6116" r="15385" b="22146"/>
          <a:stretch>
            <a:fillRect/>
          </a:stretch>
        </p:blipFill>
        <p:spPr>
          <a:xfrm>
            <a:off x="6646030" y="533460"/>
            <a:ext cx="4941492" cy="45553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D3024-09CC-1ED9-0CFA-A3DC0786E13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1A78B8A-00F3-96B1-1A6A-BC9C789556D2}"/>
              </a:ext>
            </a:extLst>
          </p:cNvPr>
          <p:cNvSpPr>
            <a:spLocks noGrp="1"/>
          </p:cNvSpPr>
          <p:nvPr>
            <p:ph type="subTitle" idx="1"/>
          </p:nvPr>
        </p:nvSpPr>
        <p:spPr/>
        <p:txBody>
          <a:bodyPr/>
          <a:lstStyle/>
          <a:p>
            <a:endParaRPr lang="en-US"/>
          </a:p>
        </p:txBody>
      </p:sp>
      <p:pic>
        <p:nvPicPr>
          <p:cNvPr id="4" name="Screen Recording 3">
            <a:hlinkClick r:id="" action="ppaction://media"/>
            <a:extLst>
              <a:ext uri="{FF2B5EF4-FFF2-40B4-BE49-F238E27FC236}">
                <a16:creationId xmlns:a16="http://schemas.microsoft.com/office/drawing/2014/main" id="{4E9C61AF-2439-BC52-36E2-2A77608D5EA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6667" t="25" r="-16666" b="-25"/>
          <a:stretch/>
        </p:blipFill>
        <p:spPr>
          <a:xfrm>
            <a:off x="0" y="6350"/>
            <a:ext cx="15557500" cy="6848856"/>
          </a:xfrm>
          <a:prstGeom prst="rect">
            <a:avLst/>
          </a:prstGeom>
        </p:spPr>
      </p:pic>
    </p:spTree>
    <p:extLst>
      <p:ext uri="{BB962C8B-B14F-4D97-AF65-F5344CB8AC3E}">
        <p14:creationId xmlns:p14="http://schemas.microsoft.com/office/powerpoint/2010/main" val="328015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8000" y="252000"/>
            <a:ext cx="10515600" cy="720000"/>
          </a:xfrm>
        </p:spPr>
        <p:txBody>
          <a:bodyPr/>
          <a:lstStyle/>
          <a:p>
            <a:r>
              <a:rPr lang="nl-NL" dirty="0"/>
              <a:t>5. Stappen / resultaat</a:t>
            </a:r>
          </a:p>
        </p:txBody>
      </p:sp>
      <p:sp>
        <p:nvSpPr>
          <p:cNvPr id="5" name="Tekstvak 4"/>
          <p:cNvSpPr txBox="1"/>
          <p:nvPr/>
        </p:nvSpPr>
        <p:spPr>
          <a:xfrm>
            <a:off x="828000" y="1471506"/>
            <a:ext cx="10602000" cy="6001643"/>
          </a:xfrm>
          <a:prstGeom prst="rect">
            <a:avLst/>
          </a:prstGeom>
          <a:noFill/>
        </p:spPr>
        <p:txBody>
          <a:bodyPr wrap="square" rtlCol="0">
            <a:spAutoFit/>
          </a:bodyPr>
          <a:lstStyle/>
          <a:p>
            <a:pPr marL="457200" indent="-457200">
              <a:lnSpc>
                <a:spcPct val="100000"/>
              </a:lnSpc>
              <a:buFont typeface="Arial" panose="020B0604020202020204" pitchFamily="34" charset="0"/>
              <a:buChar char="•"/>
            </a:pPr>
            <a:r>
              <a:rPr lang="nl-NL" sz="3200" dirty="0" err="1"/>
              <a:t>PoC</a:t>
            </a:r>
            <a:r>
              <a:rPr lang="nl-NL" sz="3200" dirty="0"/>
              <a:t> voorspellen</a:t>
            </a:r>
          </a:p>
          <a:p>
            <a:pPr marL="914400" lvl="1" indent="-457200">
              <a:buFont typeface="Arial" panose="020B0604020202020204" pitchFamily="34" charset="0"/>
              <a:buChar char="•"/>
            </a:pPr>
            <a:r>
              <a:rPr lang="nl-NL" sz="3200" dirty="0"/>
              <a:t>Verbreden en verdiepen</a:t>
            </a:r>
          </a:p>
          <a:p>
            <a:pPr marL="457200" indent="-457200">
              <a:lnSpc>
                <a:spcPct val="100000"/>
              </a:lnSpc>
              <a:buFont typeface="Arial" panose="020B0604020202020204" pitchFamily="34" charset="0"/>
              <a:buChar char="•"/>
            </a:pPr>
            <a:endParaRPr lang="nl-NL" sz="3200" dirty="0"/>
          </a:p>
          <a:p>
            <a:pPr marL="457200" indent="-457200">
              <a:lnSpc>
                <a:spcPct val="100000"/>
              </a:lnSpc>
              <a:buFont typeface="Arial" panose="020B0604020202020204" pitchFamily="34" charset="0"/>
              <a:buChar char="•"/>
            </a:pPr>
            <a:r>
              <a:rPr lang="nl-NL" sz="3200" dirty="0"/>
              <a:t>Meten van (primaire) data</a:t>
            </a:r>
          </a:p>
          <a:p>
            <a:pPr marL="457200" indent="-457200">
              <a:lnSpc>
                <a:spcPct val="100000"/>
              </a:lnSpc>
              <a:buFont typeface="Arial" panose="020B0604020202020204" pitchFamily="34" charset="0"/>
              <a:buChar char="•"/>
            </a:pPr>
            <a:endParaRPr lang="nl-NL" sz="3200" dirty="0"/>
          </a:p>
          <a:p>
            <a:pPr marL="457200" indent="-457200">
              <a:lnSpc>
                <a:spcPct val="100000"/>
              </a:lnSpc>
              <a:buFont typeface="Arial" panose="020B0604020202020204" pitchFamily="34" charset="0"/>
              <a:buChar char="•"/>
            </a:pPr>
            <a:r>
              <a:rPr lang="nl-NL" sz="3200" dirty="0"/>
              <a:t>Kengetallen verbeteren &gt;&gt; voorspellen</a:t>
            </a:r>
          </a:p>
          <a:p>
            <a:pPr marL="457200" indent="-457200">
              <a:lnSpc>
                <a:spcPct val="100000"/>
              </a:lnSpc>
              <a:buFont typeface="Arial" panose="020B0604020202020204" pitchFamily="34" charset="0"/>
              <a:buChar char="•"/>
            </a:pPr>
            <a:endParaRPr lang="nl-NL" sz="3200" dirty="0"/>
          </a:p>
          <a:p>
            <a:pPr marL="457200" indent="-457200">
              <a:lnSpc>
                <a:spcPct val="100000"/>
              </a:lnSpc>
              <a:buFont typeface="Arial" panose="020B0604020202020204" pitchFamily="34" charset="0"/>
              <a:buChar char="•"/>
            </a:pPr>
            <a:r>
              <a:rPr lang="nl-NL" sz="3200" dirty="0"/>
              <a:t>Uitstoot berekeningen nauwkeurig maken</a:t>
            </a:r>
          </a:p>
          <a:p>
            <a:pPr marL="457200" indent="-457200">
              <a:lnSpc>
                <a:spcPct val="100000"/>
              </a:lnSpc>
              <a:buFont typeface="Arial" panose="020B0604020202020204" pitchFamily="34" charset="0"/>
              <a:buChar char="•"/>
            </a:pPr>
            <a:endParaRPr lang="nl-NL" sz="3200" dirty="0"/>
          </a:p>
          <a:p>
            <a:pPr marL="457200" indent="-457200">
              <a:lnSpc>
                <a:spcPct val="100000"/>
              </a:lnSpc>
              <a:buFont typeface="Arial" panose="020B0604020202020204" pitchFamily="34" charset="0"/>
              <a:buChar char="•"/>
            </a:pPr>
            <a:r>
              <a:rPr lang="nl-NL" sz="3200" dirty="0" err="1"/>
              <a:t>What-if</a:t>
            </a:r>
            <a:r>
              <a:rPr lang="nl-NL" sz="3200" dirty="0"/>
              <a:t> scenario’s (sneller / impact / kosten)</a:t>
            </a:r>
          </a:p>
          <a:p>
            <a:pPr marL="457200" indent="-457200">
              <a:lnSpc>
                <a:spcPct val="100000"/>
              </a:lnSpc>
              <a:buFont typeface="Arial" panose="020B0604020202020204" pitchFamily="34" charset="0"/>
              <a:buChar char="•"/>
            </a:pPr>
            <a:endParaRPr lang="nl-NL" sz="3200" dirty="0"/>
          </a:p>
          <a:p>
            <a:pPr marL="0" lvl="0" indent="0">
              <a:lnSpc>
                <a:spcPct val="100000"/>
              </a:lnSpc>
              <a:buNone/>
            </a:pPr>
            <a:endParaRPr lang="nl-NL" sz="3200" dirty="0"/>
          </a:p>
        </p:txBody>
      </p:sp>
      <p:pic>
        <p:nvPicPr>
          <p:cNvPr id="3" name="Afbeelding 2">
            <a:extLst>
              <a:ext uri="{FF2B5EF4-FFF2-40B4-BE49-F238E27FC236}">
                <a16:creationId xmlns:a16="http://schemas.microsoft.com/office/drawing/2014/main" id="{7151760A-BEA3-233F-44ED-851B2E729FA5}"/>
              </a:ext>
            </a:extLst>
          </p:cNvPr>
          <p:cNvPicPr>
            <a:picLocks noChangeAspect="1"/>
          </p:cNvPicPr>
          <p:nvPr/>
        </p:nvPicPr>
        <p:blipFill>
          <a:blip r:embed="rId3"/>
          <a:stretch>
            <a:fillRect/>
          </a:stretch>
        </p:blipFill>
        <p:spPr>
          <a:xfrm>
            <a:off x="7616682" y="481316"/>
            <a:ext cx="4575318" cy="2947684"/>
          </a:xfrm>
          <a:prstGeom prst="rect">
            <a:avLst/>
          </a:prstGeom>
        </p:spPr>
      </p:pic>
    </p:spTree>
    <p:extLst>
      <p:ext uri="{BB962C8B-B14F-4D97-AF65-F5344CB8AC3E}">
        <p14:creationId xmlns:p14="http://schemas.microsoft.com/office/powerpoint/2010/main" val="2558844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8000" y="252000"/>
            <a:ext cx="10515600" cy="720000"/>
          </a:xfrm>
        </p:spPr>
        <p:txBody>
          <a:bodyPr/>
          <a:lstStyle/>
          <a:p>
            <a:r>
              <a:rPr lang="nl-NL" dirty="0"/>
              <a:t>6. Next steps</a:t>
            </a:r>
          </a:p>
        </p:txBody>
      </p:sp>
      <p:sp>
        <p:nvSpPr>
          <p:cNvPr id="5" name="Tekstvak 4"/>
          <p:cNvSpPr txBox="1"/>
          <p:nvPr/>
        </p:nvSpPr>
        <p:spPr>
          <a:xfrm>
            <a:off x="828000" y="1471506"/>
            <a:ext cx="10602000" cy="3539430"/>
          </a:xfrm>
          <a:prstGeom prst="rect">
            <a:avLst/>
          </a:prstGeom>
          <a:noFill/>
        </p:spPr>
        <p:txBody>
          <a:bodyPr wrap="square" rtlCol="0">
            <a:spAutoFit/>
          </a:bodyPr>
          <a:lstStyle/>
          <a:p>
            <a:pPr marL="457200" indent="-457200">
              <a:lnSpc>
                <a:spcPct val="100000"/>
              </a:lnSpc>
              <a:buFont typeface="Arial" panose="020B0604020202020204" pitchFamily="34" charset="0"/>
              <a:buChar char="•"/>
            </a:pPr>
            <a:r>
              <a:rPr lang="nl-NL" sz="3200" dirty="0"/>
              <a:t>Verder met programma, LL en TE</a:t>
            </a:r>
          </a:p>
          <a:p>
            <a:pPr marL="914400" lvl="1" indent="-457200">
              <a:buFont typeface="Arial" panose="020B0604020202020204" pitchFamily="34" charset="0"/>
              <a:buChar char="•"/>
            </a:pPr>
            <a:r>
              <a:rPr lang="nl-NL" sz="3200" dirty="0"/>
              <a:t>Meer meten in de praktijk</a:t>
            </a:r>
          </a:p>
          <a:p>
            <a:pPr marL="914400" lvl="1" indent="-457200">
              <a:buFont typeface="Arial" panose="020B0604020202020204" pitchFamily="34" charset="0"/>
              <a:buChar char="•"/>
            </a:pPr>
            <a:r>
              <a:rPr lang="nl-NL" sz="3200" dirty="0"/>
              <a:t>Toepassen in de praktijk</a:t>
            </a:r>
          </a:p>
          <a:p>
            <a:pPr marL="457200" indent="-457200">
              <a:lnSpc>
                <a:spcPct val="100000"/>
              </a:lnSpc>
              <a:buFont typeface="Arial" panose="020B0604020202020204" pitchFamily="34" charset="0"/>
              <a:buChar char="•"/>
            </a:pPr>
            <a:endParaRPr lang="nl-NL" sz="3200" dirty="0"/>
          </a:p>
          <a:p>
            <a:pPr marL="457200" indent="-457200">
              <a:lnSpc>
                <a:spcPct val="100000"/>
              </a:lnSpc>
              <a:buFont typeface="Arial" panose="020B0604020202020204" pitchFamily="34" charset="0"/>
              <a:buChar char="•"/>
            </a:pPr>
            <a:r>
              <a:rPr lang="nl-NL" sz="3200" dirty="0" err="1"/>
              <a:t>eNOx</a:t>
            </a:r>
            <a:r>
              <a:rPr lang="nl-NL" sz="3200" dirty="0"/>
              <a:t> programma ontwikkelen</a:t>
            </a:r>
          </a:p>
          <a:p>
            <a:pPr marL="914400" lvl="1" indent="-457200">
              <a:buFont typeface="Arial" panose="020B0604020202020204" pitchFamily="34" charset="0"/>
              <a:buChar char="•"/>
            </a:pPr>
            <a:r>
              <a:rPr lang="nl-NL" sz="3200" dirty="0"/>
              <a:t>In samenwerking met sector en overheid</a:t>
            </a:r>
          </a:p>
          <a:p>
            <a:pPr lvl="1"/>
            <a:endParaRPr lang="nl-NL" sz="3200" dirty="0"/>
          </a:p>
        </p:txBody>
      </p:sp>
    </p:spTree>
    <p:extLst>
      <p:ext uri="{BB962C8B-B14F-4D97-AF65-F5344CB8AC3E}">
        <p14:creationId xmlns:p14="http://schemas.microsoft.com/office/powerpoint/2010/main" val="1477681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0F54C6-E674-C36B-E10A-A2D1A473CF9E}"/>
              </a:ext>
            </a:extLst>
          </p:cNvPr>
          <p:cNvSpPr>
            <a:spLocks noGrp="1"/>
          </p:cNvSpPr>
          <p:nvPr>
            <p:ph type="title"/>
          </p:nvPr>
        </p:nvSpPr>
        <p:spPr>
          <a:xfrm>
            <a:off x="828000" y="252000"/>
            <a:ext cx="10515600" cy="720000"/>
          </a:xfrm>
        </p:spPr>
        <p:txBody>
          <a:bodyPr/>
          <a:lstStyle/>
          <a:p>
            <a:r>
              <a:rPr lang="nl-NL" dirty="0"/>
              <a:t>6. De opzet van </a:t>
            </a:r>
            <a:r>
              <a:rPr lang="nl-NL" dirty="0" err="1"/>
              <a:t>eNOx</a:t>
            </a:r>
            <a:endParaRPr lang="nl-NL" dirty="0"/>
          </a:p>
        </p:txBody>
      </p:sp>
      <p:sp>
        <p:nvSpPr>
          <p:cNvPr id="5" name="Tekstvak 4">
            <a:extLst>
              <a:ext uri="{FF2B5EF4-FFF2-40B4-BE49-F238E27FC236}">
                <a16:creationId xmlns:a16="http://schemas.microsoft.com/office/drawing/2014/main" id="{7566518D-E802-B222-1ADF-3F2730B12A14}"/>
              </a:ext>
            </a:extLst>
          </p:cNvPr>
          <p:cNvSpPr txBox="1"/>
          <p:nvPr/>
        </p:nvSpPr>
        <p:spPr>
          <a:xfrm>
            <a:off x="828000" y="1471506"/>
            <a:ext cx="10602000" cy="4493538"/>
          </a:xfrm>
          <a:prstGeom prst="rect">
            <a:avLst/>
          </a:prstGeom>
          <a:noFill/>
        </p:spPr>
        <p:txBody>
          <a:bodyPr wrap="square" rtlCol="0">
            <a:spAutoFit/>
          </a:bodyPr>
          <a:lstStyle/>
          <a:p>
            <a:pPr marL="285750" indent="-285750">
              <a:buClr>
                <a:srgbClr val="97C141"/>
              </a:buClr>
              <a:buFont typeface="Arial" panose="020B0604020202020204" pitchFamily="34" charset="0"/>
              <a:buChar char="•"/>
            </a:pPr>
            <a:r>
              <a:rPr lang="nl-NL" sz="2200" dirty="0"/>
              <a:t>Verbetering registratie basisdata,</a:t>
            </a:r>
            <a:br>
              <a:rPr lang="nl-NL" sz="2200" dirty="0"/>
            </a:br>
            <a:r>
              <a:rPr lang="nl-NL" sz="2200" dirty="0"/>
              <a:t>input voor Nationale Emissieregistratie</a:t>
            </a:r>
          </a:p>
          <a:p>
            <a:pPr marL="285750" indent="-285750">
              <a:buClr>
                <a:srgbClr val="97C141"/>
              </a:buClr>
              <a:buFont typeface="Arial" panose="020B0604020202020204" pitchFamily="34" charset="0"/>
              <a:buChar char="•"/>
            </a:pPr>
            <a:endParaRPr lang="nl-NL" sz="2200" dirty="0"/>
          </a:p>
          <a:p>
            <a:pPr marL="285750" indent="-285750">
              <a:buClr>
                <a:srgbClr val="97C141"/>
              </a:buClr>
              <a:buFont typeface="Arial" panose="020B0604020202020204" pitchFamily="34" charset="0"/>
              <a:buChar char="•"/>
            </a:pPr>
            <a:r>
              <a:rPr lang="nl-NL" sz="2200" dirty="0"/>
              <a:t>Ontwikkelen methode stikstof berekenen en toewijzen</a:t>
            </a:r>
          </a:p>
          <a:p>
            <a:pPr marL="742950" lvl="1" indent="-285750">
              <a:buClr>
                <a:srgbClr val="97C141"/>
              </a:buClr>
              <a:buFont typeface="Arial" panose="020B0604020202020204" pitchFamily="34" charset="0"/>
              <a:buChar char="•"/>
            </a:pPr>
            <a:r>
              <a:rPr lang="nl-NL" sz="2200" dirty="0"/>
              <a:t>Mobiele werktuigen</a:t>
            </a:r>
          </a:p>
          <a:p>
            <a:pPr marL="742950" lvl="1" indent="-285750">
              <a:buClr>
                <a:srgbClr val="97C141"/>
              </a:buClr>
              <a:buFont typeface="Arial" panose="020B0604020202020204" pitchFamily="34" charset="0"/>
              <a:buChar char="•"/>
            </a:pPr>
            <a:r>
              <a:rPr lang="nl-NL" sz="2200" dirty="0"/>
              <a:t>Logistiek</a:t>
            </a:r>
          </a:p>
          <a:p>
            <a:pPr lvl="1">
              <a:buClr>
                <a:srgbClr val="97C141"/>
              </a:buClr>
            </a:pPr>
            <a:r>
              <a:rPr lang="nl-NL" sz="2200" dirty="0"/>
              <a:t>	- Getoetst in de praktijk</a:t>
            </a:r>
          </a:p>
          <a:p>
            <a:pPr lvl="1">
              <a:buClr>
                <a:srgbClr val="97C141"/>
              </a:buClr>
            </a:pPr>
            <a:endParaRPr lang="nl-NL" sz="2200" dirty="0"/>
          </a:p>
          <a:p>
            <a:pPr marL="285750" indent="-285750">
              <a:buClr>
                <a:srgbClr val="97C141"/>
              </a:buClr>
              <a:buFont typeface="Arial" panose="020B0604020202020204" pitchFamily="34" charset="0"/>
              <a:buChar char="•"/>
            </a:pPr>
            <a:r>
              <a:rPr lang="nl-NL" sz="2200" dirty="0"/>
              <a:t>Het effect van bouwconcepten op hoeveelheid en locatie emissies</a:t>
            </a:r>
          </a:p>
          <a:p>
            <a:pPr marL="285750" indent="-285750">
              <a:buClr>
                <a:srgbClr val="97C141"/>
              </a:buClr>
              <a:buFont typeface="Arial" panose="020B0604020202020204" pitchFamily="34" charset="0"/>
              <a:buChar char="•"/>
            </a:pPr>
            <a:endParaRPr lang="nl-NL" sz="2200" dirty="0"/>
          </a:p>
          <a:p>
            <a:pPr marL="285750" indent="-285750">
              <a:buClr>
                <a:srgbClr val="97C141"/>
              </a:buClr>
              <a:buFont typeface="Arial" panose="020B0604020202020204" pitchFamily="34" charset="0"/>
              <a:buChar char="•"/>
            </a:pPr>
            <a:r>
              <a:rPr lang="nl-NL" sz="2200" dirty="0"/>
              <a:t>Praktijkmetingen – Benchmarking (meten) in concrete projecten </a:t>
            </a:r>
          </a:p>
          <a:p>
            <a:pPr marL="285750" indent="-285750">
              <a:buClr>
                <a:srgbClr val="97C141"/>
              </a:buClr>
              <a:buFont typeface="Arial" panose="020B0604020202020204" pitchFamily="34" charset="0"/>
              <a:buChar char="•"/>
            </a:pPr>
            <a:endParaRPr lang="nl-NL" sz="2200" dirty="0"/>
          </a:p>
          <a:p>
            <a:pPr marL="285750" indent="-285750">
              <a:buClr>
                <a:srgbClr val="97C141"/>
              </a:buClr>
              <a:buFont typeface="Arial" panose="020B0604020202020204" pitchFamily="34" charset="0"/>
              <a:buChar char="•"/>
            </a:pPr>
            <a:r>
              <a:rPr lang="nl-NL" sz="2200" dirty="0" err="1"/>
              <a:t>What-if</a:t>
            </a:r>
            <a:r>
              <a:rPr lang="nl-NL" sz="2200" dirty="0"/>
              <a:t> methodiek - </a:t>
            </a:r>
            <a:r>
              <a:rPr lang="nl-NL" sz="2200" dirty="0" err="1"/>
              <a:t>Decision</a:t>
            </a:r>
            <a:r>
              <a:rPr lang="nl-NL" sz="2200" dirty="0"/>
              <a:t> support tools</a:t>
            </a:r>
          </a:p>
        </p:txBody>
      </p:sp>
      <p:pic>
        <p:nvPicPr>
          <p:cNvPr id="7" name="Afbeelding 6">
            <a:extLst>
              <a:ext uri="{FF2B5EF4-FFF2-40B4-BE49-F238E27FC236}">
                <a16:creationId xmlns:a16="http://schemas.microsoft.com/office/drawing/2014/main" id="{FF76B9D4-8AF7-72F4-8D97-BA8D3B3A207F}"/>
              </a:ext>
            </a:extLst>
          </p:cNvPr>
          <p:cNvPicPr>
            <a:picLocks noChangeAspect="1"/>
          </p:cNvPicPr>
          <p:nvPr/>
        </p:nvPicPr>
        <p:blipFill>
          <a:blip r:embed="rId2"/>
          <a:stretch>
            <a:fillRect/>
          </a:stretch>
        </p:blipFill>
        <p:spPr>
          <a:xfrm>
            <a:off x="9671045" y="252000"/>
            <a:ext cx="2173649" cy="2173649"/>
          </a:xfrm>
          <a:prstGeom prst="rect">
            <a:avLst/>
          </a:prstGeom>
        </p:spPr>
      </p:pic>
      <p:pic>
        <p:nvPicPr>
          <p:cNvPr id="4" name="Afbeelding 3">
            <a:extLst>
              <a:ext uri="{FF2B5EF4-FFF2-40B4-BE49-F238E27FC236}">
                <a16:creationId xmlns:a16="http://schemas.microsoft.com/office/drawing/2014/main" id="{D0A73683-4CDF-5A7B-5B11-5102351A1FDF}"/>
              </a:ext>
            </a:extLst>
          </p:cNvPr>
          <p:cNvPicPr>
            <a:picLocks noChangeAspect="1"/>
          </p:cNvPicPr>
          <p:nvPr/>
        </p:nvPicPr>
        <p:blipFill>
          <a:blip r:embed="rId3"/>
          <a:stretch>
            <a:fillRect/>
          </a:stretch>
        </p:blipFill>
        <p:spPr>
          <a:xfrm>
            <a:off x="10123261" y="713199"/>
            <a:ext cx="1251249" cy="1251249"/>
          </a:xfrm>
          <a:prstGeom prst="rect">
            <a:avLst/>
          </a:prstGeom>
        </p:spPr>
      </p:pic>
    </p:spTree>
    <p:extLst>
      <p:ext uri="{BB962C8B-B14F-4D97-AF65-F5344CB8AC3E}">
        <p14:creationId xmlns:p14="http://schemas.microsoft.com/office/powerpoint/2010/main" val="2865414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2F0E31-B176-2E79-7F3E-C258096C0054}"/>
              </a:ext>
            </a:extLst>
          </p:cNvPr>
          <p:cNvSpPr>
            <a:spLocks noGrp="1"/>
          </p:cNvSpPr>
          <p:nvPr>
            <p:ph type="title"/>
          </p:nvPr>
        </p:nvSpPr>
        <p:spPr/>
        <p:txBody>
          <a:bodyPr/>
          <a:lstStyle/>
          <a:p>
            <a:r>
              <a:rPr lang="nl-NL" dirty="0"/>
              <a:t>7. Call </a:t>
            </a:r>
            <a:r>
              <a:rPr lang="nl-NL" dirty="0" err="1"/>
              <a:t>to</a:t>
            </a:r>
            <a:r>
              <a:rPr lang="nl-NL" dirty="0"/>
              <a:t> action </a:t>
            </a:r>
          </a:p>
        </p:txBody>
      </p:sp>
      <p:sp>
        <p:nvSpPr>
          <p:cNvPr id="5" name="Tekstvak 4">
            <a:extLst>
              <a:ext uri="{FF2B5EF4-FFF2-40B4-BE49-F238E27FC236}">
                <a16:creationId xmlns:a16="http://schemas.microsoft.com/office/drawing/2014/main" id="{85D11DB1-A959-D7EC-F327-4604603A1B47}"/>
              </a:ext>
            </a:extLst>
          </p:cNvPr>
          <p:cNvSpPr txBox="1"/>
          <p:nvPr/>
        </p:nvSpPr>
        <p:spPr>
          <a:xfrm>
            <a:off x="735724" y="1350310"/>
            <a:ext cx="9779876" cy="4878900"/>
          </a:xfrm>
          <a:prstGeom prst="rect">
            <a:avLst/>
          </a:prstGeom>
          <a:noFill/>
        </p:spPr>
        <p:txBody>
          <a:bodyPr wrap="square">
            <a:spAutoFit/>
          </a:bodyPr>
          <a:lstStyle/>
          <a:p>
            <a:pPr marL="0" marR="0" lvl="0" indent="0" algn="l" defTabSz="914400" rtl="0" eaLnBrk="1" fontAlgn="auto" latinLnBrk="0" hangingPunct="1">
              <a:lnSpc>
                <a:spcPts val="2200"/>
              </a:lnSpc>
              <a:spcBef>
                <a:spcPts val="1000"/>
              </a:spcBef>
              <a:spcAft>
                <a:spcPts val="0"/>
              </a:spcAft>
              <a:buClr>
                <a:srgbClr val="97C141"/>
              </a:buClr>
              <a:buSzTx/>
              <a:buFont typeface="Arial" panose="020B0604020202020204" pitchFamily="34" charset="0"/>
              <a:buNone/>
              <a:defRPr/>
            </a:pPr>
            <a:r>
              <a:rPr lang="nl-NL" sz="2000" b="1" dirty="0">
                <a:solidFill>
                  <a:prstClr val="black"/>
                </a:solidFill>
                <a:latin typeface="Calibri" panose="020F0502020204030204" pitchFamily="34" charset="0"/>
                <a:cs typeface="Calibri" panose="020F0502020204030204" pitchFamily="34" charset="0"/>
              </a:rPr>
              <a:t>Interesse gewekt?</a:t>
            </a:r>
            <a:endParaRPr kumimoji="0" lang="nl-NL"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ts val="2200"/>
              </a:lnSpc>
              <a:spcBef>
                <a:spcPts val="1000"/>
              </a:spcBef>
              <a:spcAft>
                <a:spcPts val="0"/>
              </a:spcAft>
              <a:buClr>
                <a:srgbClr val="97C141"/>
              </a:buClr>
              <a:buSzTx/>
              <a:buFont typeface="Arial" panose="020B0604020202020204" pitchFamily="34" charset="0"/>
              <a:buNone/>
              <a:defRPr/>
            </a:pPr>
            <a:endParaRPr kumimoji="0" lang="nl-NL"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indent="-285750">
              <a:lnSpc>
                <a:spcPts val="2200"/>
              </a:lnSpc>
              <a:spcBef>
                <a:spcPts val="1000"/>
              </a:spcBef>
              <a:buClr>
                <a:srgbClr val="97C141"/>
              </a:buClr>
              <a:buFont typeface="Arial" panose="020B0604020202020204" pitchFamily="34" charset="0"/>
              <a:buChar char="•"/>
              <a:defRPr/>
            </a:pPr>
            <a:r>
              <a:rPr lang="nl-NL" dirty="0">
                <a:solidFill>
                  <a:prstClr val="black"/>
                </a:solidFill>
                <a:latin typeface="Calibri" panose="020F0502020204030204" pitchFamily="34" charset="0"/>
                <a:cs typeface="Calibri" panose="020F0502020204030204" pitchFamily="34" charset="0"/>
              </a:rPr>
              <a:t>Wij zoeken</a:t>
            </a:r>
          </a:p>
          <a:p>
            <a:pPr marL="742950" lvl="1" indent="-285750">
              <a:lnSpc>
                <a:spcPts val="2200"/>
              </a:lnSpc>
              <a:spcBef>
                <a:spcPts val="1000"/>
              </a:spcBef>
              <a:buClr>
                <a:srgbClr val="97C141"/>
              </a:buClr>
              <a:buFont typeface="Arial" panose="020B0604020202020204" pitchFamily="34" charset="0"/>
              <a:buChar char="•"/>
              <a:defRPr/>
            </a:pPr>
            <a:r>
              <a:rPr lang="nl-NL" dirty="0">
                <a:solidFill>
                  <a:prstClr val="black"/>
                </a:solidFill>
                <a:latin typeface="Calibri" panose="020F0502020204030204" pitchFamily="34" charset="0"/>
                <a:cs typeface="Calibri" panose="020F0502020204030204" pitchFamily="34" charset="0"/>
              </a:rPr>
              <a:t>Bedrijven om het voorspellen, meten en monitoren toe te passen.</a:t>
            </a:r>
          </a:p>
          <a:p>
            <a:pPr marL="742950" lvl="1" indent="-285750">
              <a:lnSpc>
                <a:spcPts val="2200"/>
              </a:lnSpc>
              <a:spcBef>
                <a:spcPts val="1000"/>
              </a:spcBef>
              <a:buClr>
                <a:srgbClr val="97C141"/>
              </a:buClr>
              <a:buFont typeface="Arial" panose="020B0604020202020204" pitchFamily="34" charset="0"/>
              <a:buChar char="•"/>
              <a:defRPr/>
            </a:pPr>
            <a:r>
              <a:rPr lang="nl-NL" dirty="0">
                <a:solidFill>
                  <a:prstClr val="black"/>
                </a:solidFill>
                <a:latin typeface="Calibri" panose="020F0502020204030204" pitchFamily="34" charset="0"/>
                <a:cs typeface="Calibri" panose="020F0502020204030204" pitchFamily="34" charset="0"/>
              </a:rPr>
              <a:t>Kritische meedenkers, om te </a:t>
            </a:r>
            <a:r>
              <a:rPr lang="nl-NL" dirty="0" err="1">
                <a:solidFill>
                  <a:prstClr val="black"/>
                </a:solidFill>
                <a:latin typeface="Calibri" panose="020F0502020204030204" pitchFamily="34" charset="0"/>
                <a:cs typeface="Calibri" panose="020F0502020204030204" pitchFamily="34" charset="0"/>
              </a:rPr>
              <a:t>challengen</a:t>
            </a:r>
            <a:r>
              <a:rPr lang="nl-NL" dirty="0">
                <a:solidFill>
                  <a:prstClr val="black"/>
                </a:solidFill>
                <a:latin typeface="Calibri" panose="020F0502020204030204" pitchFamily="34" charset="0"/>
                <a:cs typeface="Calibri" panose="020F0502020204030204" pitchFamily="34" charset="0"/>
              </a:rPr>
              <a:t> / verbeteren.</a:t>
            </a:r>
          </a:p>
          <a:p>
            <a:pPr marL="285750" indent="-285750">
              <a:lnSpc>
                <a:spcPts val="2200"/>
              </a:lnSpc>
              <a:spcBef>
                <a:spcPts val="1000"/>
              </a:spcBef>
              <a:buClr>
                <a:srgbClr val="97C141"/>
              </a:buClr>
              <a:buFont typeface="Arial" panose="020B0604020202020204" pitchFamily="34" charset="0"/>
              <a:buChar char="•"/>
              <a:defRPr/>
            </a:pPr>
            <a:endParaRPr lang="nl-NL" dirty="0">
              <a:solidFill>
                <a:prstClr val="black"/>
              </a:solidFill>
              <a:latin typeface="Calibri" panose="020F0502020204030204" pitchFamily="34" charset="0"/>
              <a:cs typeface="Calibri" panose="020F0502020204030204" pitchFamily="34" charset="0"/>
            </a:endParaRPr>
          </a:p>
          <a:p>
            <a:pPr marL="285750" indent="-285750">
              <a:lnSpc>
                <a:spcPts val="2200"/>
              </a:lnSpc>
              <a:spcBef>
                <a:spcPts val="1000"/>
              </a:spcBef>
              <a:buClr>
                <a:srgbClr val="97C141"/>
              </a:buClr>
              <a:buFont typeface="Arial" panose="020B0604020202020204" pitchFamily="34" charset="0"/>
              <a:buChar char="•"/>
              <a:defRPr/>
            </a:pPr>
            <a:r>
              <a:rPr lang="nl-NL" dirty="0">
                <a:solidFill>
                  <a:prstClr val="black"/>
                </a:solidFill>
                <a:latin typeface="Calibri" panose="020F0502020204030204" pitchFamily="34" charset="0"/>
                <a:cs typeface="Calibri" panose="020F0502020204030204" pitchFamily="34" charset="0"/>
              </a:rPr>
              <a:t>Wij bieden</a:t>
            </a:r>
          </a:p>
          <a:p>
            <a:pPr marL="742950" lvl="1" indent="-285750">
              <a:lnSpc>
                <a:spcPts val="2200"/>
              </a:lnSpc>
              <a:spcBef>
                <a:spcPts val="1000"/>
              </a:spcBef>
              <a:buClr>
                <a:srgbClr val="97C141"/>
              </a:buClr>
              <a:buFont typeface="Arial" panose="020B0604020202020204" pitchFamily="34" charset="0"/>
              <a:buChar char="•"/>
              <a:defRPr/>
            </a:pPr>
            <a:r>
              <a:rPr lang="nl-NL" dirty="0">
                <a:solidFill>
                  <a:prstClr val="black"/>
                </a:solidFill>
                <a:latin typeface="Calibri" panose="020F0502020204030204" pitchFamily="34" charset="0"/>
                <a:cs typeface="Calibri" panose="020F0502020204030204" pitchFamily="34" charset="0"/>
              </a:rPr>
              <a:t>De mogelijkheid om in een vroeg stadium mee te denken</a:t>
            </a:r>
          </a:p>
          <a:p>
            <a:pPr marL="742950" lvl="1" indent="-285750">
              <a:lnSpc>
                <a:spcPts val="2200"/>
              </a:lnSpc>
              <a:spcBef>
                <a:spcPts val="1000"/>
              </a:spcBef>
              <a:buClr>
                <a:srgbClr val="97C141"/>
              </a:buClr>
              <a:buFont typeface="Arial" panose="020B0604020202020204" pitchFamily="34" charset="0"/>
              <a:buChar char="•"/>
              <a:defRPr/>
            </a:pPr>
            <a:r>
              <a:rPr lang="nl-NL" dirty="0">
                <a:solidFill>
                  <a:prstClr val="black"/>
                </a:solidFill>
                <a:latin typeface="Calibri" panose="020F0502020204030204" pitchFamily="34" charset="0"/>
                <a:cs typeface="Calibri" panose="020F0502020204030204" pitchFamily="34" charset="0"/>
              </a:rPr>
              <a:t>Kennis / inzicht</a:t>
            </a:r>
          </a:p>
          <a:p>
            <a:pPr marL="742950" lvl="1" indent="-285750">
              <a:lnSpc>
                <a:spcPts val="2200"/>
              </a:lnSpc>
              <a:spcBef>
                <a:spcPts val="1000"/>
              </a:spcBef>
              <a:buClr>
                <a:srgbClr val="97C141"/>
              </a:buClr>
              <a:buFont typeface="Arial" panose="020B0604020202020204" pitchFamily="34" charset="0"/>
              <a:buChar char="•"/>
              <a:defRPr/>
            </a:pPr>
            <a:r>
              <a:rPr lang="nl-NL" dirty="0">
                <a:solidFill>
                  <a:prstClr val="black"/>
                </a:solidFill>
                <a:latin typeface="Calibri" panose="020F0502020204030204" pitchFamily="34" charset="0"/>
                <a:cs typeface="Calibri" panose="020F0502020204030204" pitchFamily="34" charset="0"/>
              </a:rPr>
              <a:t>Capaciteit (ondersteuning)</a:t>
            </a:r>
          </a:p>
          <a:p>
            <a:pPr marL="742950" lvl="1" indent="-285750">
              <a:lnSpc>
                <a:spcPts val="2200"/>
              </a:lnSpc>
              <a:spcBef>
                <a:spcPts val="1000"/>
              </a:spcBef>
              <a:buClr>
                <a:srgbClr val="97C141"/>
              </a:buClr>
              <a:buFont typeface="Arial" panose="020B0604020202020204" pitchFamily="34" charset="0"/>
              <a:buChar char="•"/>
              <a:defRPr/>
            </a:pPr>
            <a:r>
              <a:rPr lang="nl-NL" dirty="0">
                <a:solidFill>
                  <a:prstClr val="black"/>
                </a:solidFill>
                <a:latin typeface="Calibri" panose="020F0502020204030204" pitchFamily="34" charset="0"/>
                <a:cs typeface="Calibri" panose="020F0502020204030204" pitchFamily="34" charset="0"/>
              </a:rPr>
              <a:t>Middelen (sensoren / tools)</a:t>
            </a:r>
          </a:p>
          <a:p>
            <a:pPr>
              <a:lnSpc>
                <a:spcPts val="2200"/>
              </a:lnSpc>
              <a:spcBef>
                <a:spcPts val="1000"/>
              </a:spcBef>
              <a:buClr>
                <a:srgbClr val="97C141"/>
              </a:buClr>
              <a:defRPr/>
            </a:pPr>
            <a:r>
              <a:rPr lang="nl-NL" dirty="0">
                <a:solidFill>
                  <a:prstClr val="black"/>
                </a:solidFill>
                <a:latin typeface="Calibri" panose="020F0502020204030204" pitchFamily="34" charset="0"/>
                <a:cs typeface="Calibri" panose="020F0502020204030204" pitchFamily="34" charset="0"/>
              </a:rPr>
              <a:t>	</a:t>
            </a:r>
            <a:endParaRPr kumimoji="0" lang="nl-NL"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01088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hemel, buitenshuis, blauw, bewolkt&#10;&#10;Automatisch gegenereerde beschrijving"/>
          <p:cNvPicPr>
            <a:picLocks noChangeAspect="1"/>
          </p:cNvPicPr>
          <p:nvPr/>
        </p:nvPicPr>
        <p:blipFill>
          <a:blip r:embed="rId2"/>
          <a:stretch>
            <a:fillRect/>
          </a:stretch>
        </p:blipFill>
        <p:spPr>
          <a:xfrm>
            <a:off x="364867" y="0"/>
            <a:ext cx="11831999" cy="6873635"/>
          </a:xfrm>
          <a:prstGeom prst="rect">
            <a:avLst/>
          </a:prstGeom>
        </p:spPr>
      </p:pic>
      <p:pic>
        <p:nvPicPr>
          <p:cNvPr id="13" name="Afbeelding 12"/>
          <p:cNvPicPr>
            <a:picLocks noChangeAspect="1"/>
          </p:cNvPicPr>
          <p:nvPr/>
        </p:nvPicPr>
        <p:blipFill>
          <a:blip r:embed="rId3"/>
          <a:stretch>
            <a:fillRect/>
          </a:stretch>
        </p:blipFill>
        <p:spPr>
          <a:xfrm>
            <a:off x="0" y="-15636"/>
            <a:ext cx="7271727" cy="5961705"/>
          </a:xfrm>
          <a:prstGeom prst="rect">
            <a:avLst/>
          </a:prstGeom>
        </p:spPr>
      </p:pic>
      <p:sp>
        <p:nvSpPr>
          <p:cNvPr id="14" name="Tekstvak 13"/>
          <p:cNvSpPr txBox="1"/>
          <p:nvPr/>
        </p:nvSpPr>
        <p:spPr>
          <a:xfrm>
            <a:off x="884555" y="1088390"/>
            <a:ext cx="6387172" cy="1938992"/>
          </a:xfrm>
          <a:prstGeom prst="rect">
            <a:avLst/>
          </a:prstGeom>
          <a:noFill/>
        </p:spPr>
        <p:txBody>
          <a:bodyPr wrap="square" rtlCol="0">
            <a:spAutoFit/>
          </a:bodyPr>
          <a:lstStyle/>
          <a:p>
            <a:pPr algn="l"/>
            <a:r>
              <a:rPr lang="en-GB" sz="4000" dirty="0" err="1">
                <a:solidFill>
                  <a:schemeClr val="bg1"/>
                </a:solidFill>
              </a:rPr>
              <a:t>Vragen</a:t>
            </a:r>
            <a:r>
              <a:rPr lang="en-GB" sz="4000" dirty="0">
                <a:solidFill>
                  <a:schemeClr val="bg1"/>
                </a:solidFill>
              </a:rPr>
              <a:t> / </a:t>
            </a:r>
            <a:r>
              <a:rPr lang="en-GB" sz="4000" dirty="0" err="1">
                <a:solidFill>
                  <a:schemeClr val="bg1"/>
                </a:solidFill>
              </a:rPr>
              <a:t>suggesties</a:t>
            </a:r>
            <a:r>
              <a:rPr lang="en-GB" sz="4000" dirty="0">
                <a:solidFill>
                  <a:schemeClr val="bg1"/>
                </a:solidFill>
              </a:rPr>
              <a:t> / </a:t>
            </a:r>
            <a:r>
              <a:rPr lang="en-GB" sz="4000" dirty="0" err="1">
                <a:solidFill>
                  <a:schemeClr val="bg1"/>
                </a:solidFill>
              </a:rPr>
              <a:t>antwoorden</a:t>
            </a:r>
            <a:r>
              <a:rPr lang="nl-NL" altLang="en-GB" sz="4000" dirty="0">
                <a:solidFill>
                  <a:schemeClr val="bg1"/>
                </a:solidFill>
              </a:rPr>
              <a:t>?</a:t>
            </a:r>
            <a:endParaRPr lang="en-GB" sz="4000" dirty="0">
              <a:solidFill>
                <a:schemeClr val="bg1"/>
              </a:solidFill>
            </a:endParaRPr>
          </a:p>
          <a:p>
            <a:pPr algn="l"/>
            <a:endParaRPr lang="en-GB" sz="4000" b="1" dirty="0">
              <a:solidFill>
                <a:schemeClr val="bg1"/>
              </a:solidFill>
            </a:endParaRPr>
          </a:p>
        </p:txBody>
      </p:sp>
      <p:sp>
        <p:nvSpPr>
          <p:cNvPr id="17" name="Rechthoek 16"/>
          <p:cNvSpPr/>
          <p:nvPr/>
        </p:nvSpPr>
        <p:spPr>
          <a:xfrm>
            <a:off x="4868" y="1"/>
            <a:ext cx="360000" cy="1088570"/>
          </a:xfrm>
          <a:prstGeom prst="rect">
            <a:avLst/>
          </a:prstGeom>
          <a:solidFill>
            <a:srgbClr val="97C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Rechthoek 17"/>
          <p:cNvSpPr/>
          <p:nvPr/>
        </p:nvSpPr>
        <p:spPr>
          <a:xfrm>
            <a:off x="4868" y="1088571"/>
            <a:ext cx="360000" cy="5769428"/>
          </a:xfrm>
          <a:prstGeom prst="rect">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 name="Afbeelding 1"/>
          <p:cNvPicPr>
            <a:picLocks noChangeAspect="1"/>
          </p:cNvPicPr>
          <p:nvPr/>
        </p:nvPicPr>
        <p:blipFill>
          <a:blip r:embed="rId4"/>
          <a:stretch>
            <a:fillRect/>
          </a:stretch>
        </p:blipFill>
        <p:spPr>
          <a:xfrm>
            <a:off x="10216938" y="4613321"/>
            <a:ext cx="1517165" cy="1938600"/>
          </a:xfrm>
          <a:prstGeom prst="rect">
            <a:avLst/>
          </a:prstGeom>
        </p:spPr>
      </p:pic>
      <p:sp>
        <p:nvSpPr>
          <p:cNvPr id="4" name="Tekstvak 3">
            <a:extLst>
              <a:ext uri="{FF2B5EF4-FFF2-40B4-BE49-F238E27FC236}">
                <a16:creationId xmlns:a16="http://schemas.microsoft.com/office/drawing/2014/main" id="{7A12AACA-0BE7-19E3-BA8E-CB00627FBC12}"/>
              </a:ext>
            </a:extLst>
          </p:cNvPr>
          <p:cNvSpPr txBox="1"/>
          <p:nvPr/>
        </p:nvSpPr>
        <p:spPr>
          <a:xfrm>
            <a:off x="884555" y="3515607"/>
            <a:ext cx="6140302" cy="1200329"/>
          </a:xfrm>
          <a:prstGeom prst="rect">
            <a:avLst/>
          </a:prstGeom>
          <a:noFill/>
        </p:spPr>
        <p:txBody>
          <a:bodyPr wrap="square">
            <a:spAutoFit/>
          </a:bodyPr>
          <a:lstStyle/>
          <a:p>
            <a:r>
              <a:rPr lang="en-GB" sz="1800" b="1" dirty="0">
                <a:solidFill>
                  <a:schemeClr val="bg1"/>
                </a:solidFill>
              </a:rPr>
              <a:t>Leon Simons</a:t>
            </a:r>
            <a:br>
              <a:rPr lang="en-GB" sz="1800" dirty="0">
                <a:solidFill>
                  <a:schemeClr val="bg1"/>
                </a:solidFill>
              </a:rPr>
            </a:br>
            <a:r>
              <a:rPr lang="en-GB" sz="1800" dirty="0" err="1">
                <a:solidFill>
                  <a:schemeClr val="bg1"/>
                </a:solidFill>
              </a:rPr>
              <a:t>Programma</a:t>
            </a:r>
            <a:r>
              <a:rPr lang="en-GB" sz="1800" dirty="0">
                <a:solidFill>
                  <a:schemeClr val="bg1"/>
                </a:solidFill>
              </a:rPr>
              <a:t> Manager Bouw</a:t>
            </a:r>
            <a:br>
              <a:rPr lang="en-GB" sz="1800" dirty="0">
                <a:solidFill>
                  <a:schemeClr val="bg1"/>
                </a:solidFill>
              </a:rPr>
            </a:br>
            <a:r>
              <a:rPr lang="en-GB" sz="1800" dirty="0">
                <a:solidFill>
                  <a:schemeClr val="bg1"/>
                </a:solidFill>
              </a:rPr>
              <a:t>E-mail: </a:t>
            </a:r>
            <a:r>
              <a:rPr lang="en-GB" sz="1800" dirty="0">
                <a:solidFill>
                  <a:schemeClr val="bg1"/>
                </a:solidFill>
                <a:hlinkClick r:id="rId5">
                  <a:extLst>
                    <a:ext uri="{A12FA001-AC4F-418D-AE19-62706E023703}">
                      <ahyp:hlinkClr xmlns:ahyp="http://schemas.microsoft.com/office/drawing/2018/hyperlinkcolor" val="tx"/>
                    </a:ext>
                  </a:extLst>
                </a:hlinkClick>
              </a:rPr>
              <a:t>leon.simons@topsectorlogistiek.nl</a:t>
            </a:r>
            <a:br>
              <a:rPr lang="en-GB" sz="1800" dirty="0">
                <a:solidFill>
                  <a:schemeClr val="bg1"/>
                </a:solidFill>
              </a:rPr>
            </a:br>
            <a:r>
              <a:rPr lang="en-GB" sz="1800" dirty="0">
                <a:solidFill>
                  <a:schemeClr val="bg1"/>
                </a:solidFill>
              </a:rPr>
              <a:t>Mobile: +31 6 24 81 76 04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8000" y="252000"/>
            <a:ext cx="10515600" cy="720000"/>
          </a:xfrm>
        </p:spPr>
        <p:txBody>
          <a:bodyPr/>
          <a:lstStyle/>
          <a:p>
            <a:r>
              <a:rPr lang="nl-NL" dirty="0"/>
              <a:t>Waar gaan we het over hebben</a:t>
            </a:r>
          </a:p>
        </p:txBody>
      </p:sp>
      <p:sp>
        <p:nvSpPr>
          <p:cNvPr id="5" name="Tekstvak 4"/>
          <p:cNvSpPr txBox="1"/>
          <p:nvPr/>
        </p:nvSpPr>
        <p:spPr>
          <a:xfrm>
            <a:off x="828000" y="1471506"/>
            <a:ext cx="10602000" cy="5509200"/>
          </a:xfrm>
          <a:prstGeom prst="rect">
            <a:avLst/>
          </a:prstGeom>
          <a:noFill/>
        </p:spPr>
        <p:txBody>
          <a:bodyPr wrap="square" rtlCol="0">
            <a:spAutoFit/>
          </a:bodyPr>
          <a:lstStyle/>
          <a:p>
            <a:pPr marL="514350" indent="-514350">
              <a:lnSpc>
                <a:spcPct val="100000"/>
              </a:lnSpc>
              <a:buAutoNum type="arabicPeriod"/>
            </a:pPr>
            <a:r>
              <a:rPr lang="nl-NL" sz="3200" dirty="0"/>
              <a:t>Waar loopt de sector – overheid tegenaan</a:t>
            </a:r>
          </a:p>
          <a:p>
            <a:pPr marL="514350" indent="-514350">
              <a:lnSpc>
                <a:spcPct val="100000"/>
              </a:lnSpc>
              <a:buAutoNum type="arabicPeriod"/>
            </a:pPr>
            <a:r>
              <a:rPr lang="nl-NL" sz="3200" dirty="0"/>
              <a:t>Wat zien we in de praktijk gebeuren</a:t>
            </a:r>
          </a:p>
          <a:p>
            <a:pPr marL="514350" indent="-514350">
              <a:lnSpc>
                <a:spcPct val="100000"/>
              </a:lnSpc>
              <a:buAutoNum type="arabicPeriod"/>
            </a:pPr>
            <a:r>
              <a:rPr lang="nl-NL" sz="3200" dirty="0"/>
              <a:t>Waar zet TSL op in</a:t>
            </a:r>
          </a:p>
          <a:p>
            <a:pPr marL="514350" indent="-514350">
              <a:lnSpc>
                <a:spcPct val="100000"/>
              </a:lnSpc>
              <a:buAutoNum type="arabicPeriod"/>
            </a:pPr>
            <a:endParaRPr lang="nl-NL" sz="3200" dirty="0"/>
          </a:p>
          <a:p>
            <a:pPr marL="514350" indent="-514350">
              <a:lnSpc>
                <a:spcPct val="100000"/>
              </a:lnSpc>
              <a:buAutoNum type="arabicPeriod"/>
            </a:pPr>
            <a:r>
              <a:rPr lang="nl-NL" sz="3200" dirty="0"/>
              <a:t>Sneller en zelf kunnen voorspellen van emissies</a:t>
            </a:r>
          </a:p>
          <a:p>
            <a:pPr marL="514350" indent="-514350">
              <a:lnSpc>
                <a:spcPct val="100000"/>
              </a:lnSpc>
              <a:buAutoNum type="arabicPeriod"/>
            </a:pPr>
            <a:r>
              <a:rPr lang="nl-NL" sz="3200" dirty="0"/>
              <a:t>Stappen en resultaat</a:t>
            </a:r>
          </a:p>
          <a:p>
            <a:pPr marL="514350" indent="-514350">
              <a:lnSpc>
                <a:spcPct val="100000"/>
              </a:lnSpc>
              <a:buAutoNum type="arabicPeriod"/>
            </a:pPr>
            <a:endParaRPr lang="nl-NL" sz="3200" dirty="0"/>
          </a:p>
          <a:p>
            <a:pPr marL="514350" indent="-514350">
              <a:lnSpc>
                <a:spcPct val="100000"/>
              </a:lnSpc>
              <a:buAutoNum type="arabicPeriod"/>
            </a:pPr>
            <a:r>
              <a:rPr lang="nl-NL" sz="3200" dirty="0" err="1"/>
              <a:t>eNOx</a:t>
            </a:r>
            <a:r>
              <a:rPr lang="nl-NL" sz="3200" dirty="0"/>
              <a:t> programma</a:t>
            </a:r>
          </a:p>
          <a:p>
            <a:pPr marL="514350" indent="-514350">
              <a:lnSpc>
                <a:spcPct val="100000"/>
              </a:lnSpc>
              <a:buAutoNum type="arabicPeriod"/>
            </a:pPr>
            <a:endParaRPr lang="nl-NL" sz="3200" dirty="0"/>
          </a:p>
          <a:p>
            <a:pPr marL="514350" indent="-514350">
              <a:lnSpc>
                <a:spcPct val="100000"/>
              </a:lnSpc>
              <a:buAutoNum type="arabicPeriod"/>
            </a:pPr>
            <a:r>
              <a:rPr lang="nl-NL" sz="3200" dirty="0"/>
              <a:t>Call </a:t>
            </a:r>
            <a:r>
              <a:rPr lang="nl-NL" sz="3200" dirty="0" err="1"/>
              <a:t>to</a:t>
            </a:r>
            <a:r>
              <a:rPr lang="nl-NL" sz="3200" dirty="0"/>
              <a:t> action</a:t>
            </a:r>
          </a:p>
          <a:p>
            <a:pPr marL="0" lvl="0" indent="0">
              <a:lnSpc>
                <a:spcPct val="100000"/>
              </a:lnSpc>
              <a:buNone/>
            </a:pPr>
            <a:endParaRPr lang="nl-NL" sz="3200" dirty="0"/>
          </a:p>
        </p:txBody>
      </p:sp>
      <p:pic>
        <p:nvPicPr>
          <p:cNvPr id="7" name="Afbeelding 6"/>
          <p:cNvPicPr>
            <a:picLocks noChangeAspect="1"/>
          </p:cNvPicPr>
          <p:nvPr/>
        </p:nvPicPr>
        <p:blipFill>
          <a:blip r:embed="rId2"/>
          <a:stretch>
            <a:fillRect/>
          </a:stretch>
        </p:blipFill>
        <p:spPr>
          <a:xfrm>
            <a:off x="9585984" y="252000"/>
            <a:ext cx="2173649" cy="2173649"/>
          </a:xfrm>
          <a:prstGeom prst="rect">
            <a:avLst/>
          </a:prstGeom>
        </p:spPr>
      </p:pic>
      <p:sp>
        <p:nvSpPr>
          <p:cNvPr id="6" name="Tekstvak 5">
            <a:extLst>
              <a:ext uri="{FF2B5EF4-FFF2-40B4-BE49-F238E27FC236}">
                <a16:creationId xmlns:a16="http://schemas.microsoft.com/office/drawing/2014/main" id="{F27CAE9C-4697-512A-EA8D-07DD612E20D7}"/>
              </a:ext>
            </a:extLst>
          </p:cNvPr>
          <p:cNvSpPr txBox="1"/>
          <p:nvPr/>
        </p:nvSpPr>
        <p:spPr>
          <a:xfrm>
            <a:off x="10225570" y="1154158"/>
            <a:ext cx="894476" cy="369332"/>
          </a:xfrm>
          <a:prstGeom prst="rect">
            <a:avLst/>
          </a:prstGeom>
          <a:noFill/>
        </p:spPr>
        <p:txBody>
          <a:bodyPr wrap="none" rtlCol="0">
            <a:spAutoFit/>
          </a:bodyPr>
          <a:lstStyle/>
          <a:p>
            <a:r>
              <a:rPr lang="nl-NL" dirty="0"/>
              <a:t>Agenda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8000" y="252000"/>
            <a:ext cx="10515600" cy="720000"/>
          </a:xfrm>
        </p:spPr>
        <p:txBody>
          <a:bodyPr/>
          <a:lstStyle/>
          <a:p>
            <a:r>
              <a:rPr lang="nl-NL" dirty="0"/>
              <a:t>1. Waar loopt de sector tegenaan</a:t>
            </a:r>
          </a:p>
        </p:txBody>
      </p:sp>
      <p:sp>
        <p:nvSpPr>
          <p:cNvPr id="5" name="Tekstvak 4"/>
          <p:cNvSpPr txBox="1"/>
          <p:nvPr/>
        </p:nvSpPr>
        <p:spPr>
          <a:xfrm>
            <a:off x="828000" y="1471506"/>
            <a:ext cx="10602000" cy="5016758"/>
          </a:xfrm>
          <a:prstGeom prst="rect">
            <a:avLst/>
          </a:prstGeom>
          <a:noFill/>
        </p:spPr>
        <p:txBody>
          <a:bodyPr wrap="square" rtlCol="0">
            <a:spAutoFit/>
          </a:bodyPr>
          <a:lstStyle/>
          <a:p>
            <a:pPr marL="457200" indent="-457200">
              <a:lnSpc>
                <a:spcPct val="100000"/>
              </a:lnSpc>
              <a:buFont typeface="Arial" panose="020B0604020202020204" pitchFamily="34" charset="0"/>
              <a:buChar char="•"/>
            </a:pPr>
            <a:r>
              <a:rPr lang="nl-NL" sz="3200" dirty="0"/>
              <a:t>Bouwvergunningen</a:t>
            </a:r>
          </a:p>
          <a:p>
            <a:pPr marL="914400" lvl="1" indent="-457200">
              <a:buFont typeface="Arial" panose="020B0604020202020204" pitchFamily="34" charset="0"/>
              <a:buChar char="•"/>
            </a:pPr>
            <a:r>
              <a:rPr lang="nl-NL" sz="3200" dirty="0"/>
              <a:t>Minder werk</a:t>
            </a:r>
          </a:p>
          <a:p>
            <a:pPr marL="914400" lvl="1" indent="-457200">
              <a:buFont typeface="Arial" panose="020B0604020202020204" pitchFamily="34" charset="0"/>
              <a:buChar char="•"/>
            </a:pPr>
            <a:r>
              <a:rPr lang="nl-NL" sz="3200" dirty="0"/>
              <a:t>Externe partijen nodig voor vergunning</a:t>
            </a:r>
          </a:p>
          <a:p>
            <a:pPr marL="1371600" lvl="2" indent="-457200">
              <a:buFont typeface="Arial" panose="020B0604020202020204" pitchFamily="34" charset="0"/>
              <a:buChar char="•"/>
            </a:pPr>
            <a:r>
              <a:rPr lang="nl-NL" sz="3200" dirty="0"/>
              <a:t>Grote achterstanden</a:t>
            </a:r>
          </a:p>
          <a:p>
            <a:pPr marL="457200" indent="-457200">
              <a:lnSpc>
                <a:spcPct val="100000"/>
              </a:lnSpc>
              <a:buFont typeface="Arial" panose="020B0604020202020204" pitchFamily="34" charset="0"/>
              <a:buChar char="•"/>
            </a:pPr>
            <a:endParaRPr lang="nl-NL" sz="3200" dirty="0"/>
          </a:p>
          <a:p>
            <a:pPr marL="457200" indent="-457200">
              <a:lnSpc>
                <a:spcPct val="100000"/>
              </a:lnSpc>
              <a:buFont typeface="Arial" panose="020B0604020202020204" pitchFamily="34" charset="0"/>
              <a:buChar char="•"/>
            </a:pPr>
            <a:r>
              <a:rPr lang="nl-NL" sz="3200" dirty="0"/>
              <a:t>Stikstof </a:t>
            </a:r>
          </a:p>
          <a:p>
            <a:pPr marL="914400" lvl="1" indent="-457200">
              <a:buFont typeface="Arial" panose="020B0604020202020204" pitchFamily="34" charset="0"/>
              <a:buChar char="•"/>
            </a:pPr>
            <a:r>
              <a:rPr lang="nl-NL" sz="3200" dirty="0"/>
              <a:t>Zeker in bepaalde gebieden</a:t>
            </a:r>
          </a:p>
          <a:p>
            <a:pPr marL="914400" lvl="1" indent="-457200">
              <a:buFont typeface="Arial" panose="020B0604020202020204" pitchFamily="34" charset="0"/>
              <a:buChar char="•"/>
            </a:pPr>
            <a:r>
              <a:rPr lang="nl-NL" sz="3200" dirty="0"/>
              <a:t>Berekeningen</a:t>
            </a:r>
          </a:p>
          <a:p>
            <a:pPr marL="457200" indent="-457200">
              <a:lnSpc>
                <a:spcPct val="100000"/>
              </a:lnSpc>
              <a:buFont typeface="Arial" panose="020B0604020202020204" pitchFamily="34" charset="0"/>
              <a:buChar char="•"/>
            </a:pPr>
            <a:endParaRPr lang="nl-NL" sz="3200" dirty="0"/>
          </a:p>
          <a:p>
            <a:pPr marL="0" lvl="0" indent="0">
              <a:lnSpc>
                <a:spcPct val="100000"/>
              </a:lnSpc>
              <a:buNone/>
            </a:pPr>
            <a:endParaRPr lang="nl-NL" sz="3200" dirty="0"/>
          </a:p>
        </p:txBody>
      </p:sp>
    </p:spTree>
    <p:extLst>
      <p:ext uri="{BB962C8B-B14F-4D97-AF65-F5344CB8AC3E}">
        <p14:creationId xmlns:p14="http://schemas.microsoft.com/office/powerpoint/2010/main" val="1818105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8000" y="252000"/>
            <a:ext cx="10515600" cy="720000"/>
          </a:xfrm>
        </p:spPr>
        <p:txBody>
          <a:bodyPr/>
          <a:lstStyle/>
          <a:p>
            <a:r>
              <a:rPr lang="nl-NL" dirty="0"/>
              <a:t>2. Wat zien we in de praktijk gebeuren</a:t>
            </a:r>
          </a:p>
        </p:txBody>
      </p:sp>
      <p:sp>
        <p:nvSpPr>
          <p:cNvPr id="5" name="Tekstvak 4"/>
          <p:cNvSpPr txBox="1"/>
          <p:nvPr/>
        </p:nvSpPr>
        <p:spPr>
          <a:xfrm>
            <a:off x="828000" y="1471506"/>
            <a:ext cx="10602000" cy="4524315"/>
          </a:xfrm>
          <a:prstGeom prst="rect">
            <a:avLst/>
          </a:prstGeom>
          <a:noFill/>
        </p:spPr>
        <p:txBody>
          <a:bodyPr wrap="square" rtlCol="0">
            <a:spAutoFit/>
          </a:bodyPr>
          <a:lstStyle/>
          <a:p>
            <a:pPr marL="457200" lvl="0" indent="-457200">
              <a:lnSpc>
                <a:spcPct val="100000"/>
              </a:lnSpc>
              <a:buFont typeface="Arial" panose="020B0604020202020204" pitchFamily="34" charset="0"/>
              <a:buChar char="•"/>
            </a:pPr>
            <a:r>
              <a:rPr lang="nl-NL" sz="3200" dirty="0"/>
              <a:t>Uitdagingen:</a:t>
            </a:r>
          </a:p>
          <a:p>
            <a:pPr marL="914400" lvl="1" indent="-457200">
              <a:buFont typeface="Arial" panose="020B0604020202020204" pitchFamily="34" charset="0"/>
              <a:buChar char="•"/>
            </a:pPr>
            <a:r>
              <a:rPr lang="nl-NL" sz="3200" dirty="0"/>
              <a:t>Voorspellen, meten en monitoren emissies</a:t>
            </a:r>
          </a:p>
          <a:p>
            <a:pPr marL="914400" lvl="1" indent="-457200">
              <a:buFont typeface="Arial" panose="020B0604020202020204" pitchFamily="34" charset="0"/>
              <a:buChar char="•"/>
            </a:pPr>
            <a:r>
              <a:rPr lang="nl-NL" sz="3200" dirty="0"/>
              <a:t>Energiebehoefte </a:t>
            </a:r>
          </a:p>
          <a:p>
            <a:pPr marL="914400" lvl="1" indent="-457200">
              <a:buFont typeface="Arial" panose="020B0604020202020204" pitchFamily="34" charset="0"/>
              <a:buChar char="•"/>
            </a:pPr>
            <a:r>
              <a:rPr lang="nl-NL" sz="3200" dirty="0"/>
              <a:t>Bouwlogistiek </a:t>
            </a:r>
          </a:p>
          <a:p>
            <a:pPr marL="914400" lvl="1" indent="-457200">
              <a:buFont typeface="Arial" panose="020B0604020202020204" pitchFamily="34" charset="0"/>
              <a:buChar char="•"/>
            </a:pPr>
            <a:r>
              <a:rPr lang="nl-NL" sz="3200" dirty="0"/>
              <a:t>Kennis over mogelijkheden</a:t>
            </a:r>
          </a:p>
          <a:p>
            <a:pPr lvl="1"/>
            <a:endParaRPr lang="nl-NL" sz="3200" dirty="0"/>
          </a:p>
          <a:p>
            <a:pPr marL="457200" lvl="0" indent="-457200">
              <a:lnSpc>
                <a:spcPct val="100000"/>
              </a:lnSpc>
              <a:buFont typeface="Arial" panose="020B0604020202020204" pitchFamily="34" charset="0"/>
              <a:buChar char="•"/>
            </a:pPr>
            <a:r>
              <a:rPr lang="nl-NL" sz="3200" dirty="0" err="1"/>
              <a:t>Projectgerelateerd</a:t>
            </a:r>
            <a:r>
              <a:rPr lang="nl-NL" sz="3200" dirty="0"/>
              <a:t> personenverkeer</a:t>
            </a:r>
          </a:p>
          <a:p>
            <a:pPr marL="457200" lvl="0" indent="-457200">
              <a:lnSpc>
                <a:spcPct val="100000"/>
              </a:lnSpc>
              <a:buFont typeface="Arial" panose="020B0604020202020204" pitchFamily="34" charset="0"/>
              <a:buChar char="•"/>
            </a:pPr>
            <a:r>
              <a:rPr lang="nl-NL" sz="3200" dirty="0"/>
              <a:t>Congestie </a:t>
            </a:r>
          </a:p>
          <a:p>
            <a:pPr marL="457200" lvl="0" indent="-457200">
              <a:lnSpc>
                <a:spcPct val="100000"/>
              </a:lnSpc>
              <a:buFont typeface="Arial" panose="020B0604020202020204" pitchFamily="34" charset="0"/>
              <a:buChar char="•"/>
            </a:pPr>
            <a:r>
              <a:rPr lang="nl-NL" sz="3200" dirty="0"/>
              <a:t>Overlast</a:t>
            </a:r>
          </a:p>
        </p:txBody>
      </p:sp>
    </p:spTree>
    <p:extLst>
      <p:ext uri="{BB962C8B-B14F-4D97-AF65-F5344CB8AC3E}">
        <p14:creationId xmlns:p14="http://schemas.microsoft.com/office/powerpoint/2010/main" val="2384938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8000" y="252000"/>
            <a:ext cx="10515600" cy="720000"/>
          </a:xfrm>
        </p:spPr>
        <p:txBody>
          <a:bodyPr/>
          <a:lstStyle/>
          <a:p>
            <a:r>
              <a:rPr lang="nl-NL" dirty="0"/>
              <a:t>3. Waar zet TSL op in</a:t>
            </a:r>
          </a:p>
        </p:txBody>
      </p:sp>
      <p:sp>
        <p:nvSpPr>
          <p:cNvPr id="3" name="Tekstvak 2">
            <a:extLst>
              <a:ext uri="{FF2B5EF4-FFF2-40B4-BE49-F238E27FC236}">
                <a16:creationId xmlns:a16="http://schemas.microsoft.com/office/drawing/2014/main" id="{9C096284-D212-CF02-C553-1BA1DFF2E7B4}"/>
              </a:ext>
            </a:extLst>
          </p:cNvPr>
          <p:cNvSpPr txBox="1"/>
          <p:nvPr/>
        </p:nvSpPr>
        <p:spPr>
          <a:xfrm>
            <a:off x="608965" y="1359535"/>
            <a:ext cx="10322892" cy="5375831"/>
          </a:xfrm>
          <a:prstGeom prst="rect">
            <a:avLst/>
          </a:prstGeom>
          <a:noFill/>
        </p:spPr>
        <p:txBody>
          <a:bodyPr wrap="square" rtlCol="0">
            <a:spAutoFit/>
          </a:bodyPr>
          <a:lstStyle/>
          <a:p>
            <a:pPr marL="342900" indent="-342900">
              <a:spcBef>
                <a:spcPts val="1000"/>
              </a:spcBef>
              <a:buClr>
                <a:srgbClr val="97C141"/>
              </a:buClr>
              <a:buFont typeface="Arial" panose="020B0604020202020204" pitchFamily="34" charset="0"/>
              <a:buAutoNum type="arabicPeriod"/>
              <a:defRPr/>
            </a:pPr>
            <a:r>
              <a:rPr lang="nl-NL" sz="2000" b="1" dirty="0">
                <a:solidFill>
                  <a:prstClr val="black"/>
                </a:solidFill>
                <a:latin typeface="Calibri" panose="020F0502020204030204" pitchFamily="34" charset="0"/>
                <a:cs typeface="Calibri" panose="020F0502020204030204" pitchFamily="34" charset="0"/>
              </a:rPr>
              <a:t>Zelf sneller emissies voorspellen voor vergunningstoets</a:t>
            </a:r>
          </a:p>
          <a:p>
            <a:pPr marL="800100" lvl="1" indent="-342900">
              <a:spcBef>
                <a:spcPts val="1000"/>
              </a:spcBef>
              <a:buClr>
                <a:srgbClr val="97C141"/>
              </a:buClr>
              <a:buFont typeface="Arial" panose="020B0604020202020204" pitchFamily="34" charset="0"/>
              <a:buChar char="•"/>
              <a:defRPr/>
            </a:pPr>
            <a:r>
              <a:rPr lang="nl-NL" sz="2000" dirty="0">
                <a:solidFill>
                  <a:prstClr val="black"/>
                </a:solidFill>
                <a:latin typeface="Calibri" panose="020F0502020204030204" pitchFamily="34" charset="0"/>
                <a:cs typeface="Calibri" panose="020F0502020204030204" pitchFamily="34" charset="0"/>
              </a:rPr>
              <a:t>Emissies voorspellen </a:t>
            </a:r>
            <a:r>
              <a:rPr lang="nl-NL" sz="2000" dirty="0" err="1">
                <a:solidFill>
                  <a:prstClr val="black"/>
                </a:solidFill>
                <a:latin typeface="Calibri" panose="020F0502020204030204" pitchFamily="34" charset="0"/>
                <a:cs typeface="Calibri" panose="020F0502020204030204" pitchFamily="34" charset="0"/>
              </a:rPr>
              <a:t>obv</a:t>
            </a:r>
            <a:r>
              <a:rPr lang="nl-NL" sz="2000" dirty="0">
                <a:solidFill>
                  <a:prstClr val="black"/>
                </a:solidFill>
                <a:latin typeface="Calibri" panose="020F0502020204030204" pitchFamily="34" charset="0"/>
                <a:cs typeface="Calibri" panose="020F0502020204030204" pitchFamily="34" charset="0"/>
              </a:rPr>
              <a:t> kostenramingen (SSK, standaarden)</a:t>
            </a:r>
          </a:p>
          <a:p>
            <a:pPr marL="800100" marR="0" lvl="1" indent="-342900" algn="l" defTabSz="914400" rtl="0" eaLnBrk="1" fontAlgn="auto" latinLnBrk="0" hangingPunct="1">
              <a:spcBef>
                <a:spcPts val="1000"/>
              </a:spcBef>
              <a:spcAft>
                <a:spcPts val="0"/>
              </a:spcAft>
              <a:buClr>
                <a:srgbClr val="97C141"/>
              </a:buClr>
              <a:buSzTx/>
              <a:buFont typeface="Arial" panose="020B0604020202020204" pitchFamily="34" charset="0"/>
              <a:buChar char="•"/>
              <a:defRPr/>
            </a:pPr>
            <a:r>
              <a:rPr lang="nl-NL" sz="2000" dirty="0">
                <a:solidFill>
                  <a:prstClr val="black"/>
                </a:solidFill>
                <a:latin typeface="Calibri" panose="020F0502020204030204" pitchFamily="34" charset="0"/>
                <a:cs typeface="Calibri" panose="020F0502020204030204" pitchFamily="34" charset="0"/>
              </a:rPr>
              <a:t>Planfase in </a:t>
            </a:r>
            <a:r>
              <a:rPr lang="nl-NL" sz="2000" dirty="0" err="1">
                <a:solidFill>
                  <a:prstClr val="black"/>
                </a:solidFill>
                <a:latin typeface="Calibri" panose="020F0502020204030204" pitchFamily="34" charset="0"/>
                <a:cs typeface="Calibri" panose="020F0502020204030204" pitchFamily="34" charset="0"/>
              </a:rPr>
              <a:t>Aerius</a:t>
            </a:r>
            <a:r>
              <a:rPr lang="nl-NL" sz="2000" dirty="0">
                <a:solidFill>
                  <a:prstClr val="black"/>
                </a:solidFill>
                <a:latin typeface="Calibri" panose="020F0502020204030204" pitchFamily="34" charset="0"/>
                <a:cs typeface="Calibri" panose="020F0502020204030204" pitchFamily="34" charset="0"/>
              </a:rPr>
              <a:t> </a:t>
            </a:r>
            <a:br>
              <a:rPr lang="nl-NL" sz="2000" dirty="0">
                <a:solidFill>
                  <a:prstClr val="black"/>
                </a:solidFill>
                <a:latin typeface="Calibri" panose="020F0502020204030204" pitchFamily="34" charset="0"/>
                <a:cs typeface="Calibri" panose="020F0502020204030204" pitchFamily="34" charset="0"/>
              </a:rPr>
            </a:br>
            <a:endParaRPr lang="nl-NL" sz="20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spcBef>
                <a:spcPts val="1000"/>
              </a:spcBef>
              <a:spcAft>
                <a:spcPts val="0"/>
              </a:spcAft>
              <a:buClr>
                <a:srgbClr val="97C141"/>
              </a:buClr>
              <a:buSzTx/>
              <a:buFont typeface="+mj-lt"/>
              <a:buAutoNum type="arabicPeriod" startAt="2"/>
              <a:defRPr/>
            </a:pPr>
            <a:r>
              <a:rPr lang="nl-NL" sz="2000" b="1" dirty="0">
                <a:solidFill>
                  <a:prstClr val="black"/>
                </a:solidFill>
                <a:latin typeface="Calibri" panose="020F0502020204030204" pitchFamily="34" charset="0"/>
                <a:cs typeface="Calibri" panose="020F0502020204030204" pitchFamily="34" charset="0"/>
              </a:rPr>
              <a:t>Meten in de praktijk</a:t>
            </a:r>
          </a:p>
          <a:p>
            <a:pPr marL="800100" lvl="1" indent="-342900">
              <a:spcBef>
                <a:spcPts val="1000"/>
              </a:spcBef>
              <a:buClr>
                <a:srgbClr val="97C141"/>
              </a:buClr>
              <a:buFont typeface="Arial" panose="020B0604020202020204" pitchFamily="34" charset="0"/>
              <a:buChar char="•"/>
              <a:defRPr/>
            </a:pPr>
            <a:r>
              <a:rPr lang="nl-NL" sz="2000" dirty="0">
                <a:solidFill>
                  <a:prstClr val="black"/>
                </a:solidFill>
                <a:latin typeface="Calibri" panose="020F0502020204030204" pitchFamily="34" charset="0"/>
                <a:cs typeface="Calibri" panose="020F0502020204030204" pitchFamily="34" charset="0"/>
              </a:rPr>
              <a:t>Nu veel modelleren, weinig meten</a:t>
            </a:r>
          </a:p>
          <a:p>
            <a:pPr marL="800100" lvl="1" indent="-342900">
              <a:spcBef>
                <a:spcPts val="1000"/>
              </a:spcBef>
              <a:buClr>
                <a:srgbClr val="97C141"/>
              </a:buClr>
              <a:buFont typeface="Arial" panose="020B0604020202020204" pitchFamily="34" charset="0"/>
              <a:buChar char="•"/>
              <a:defRPr/>
            </a:pPr>
            <a:r>
              <a:rPr lang="nl-NL" sz="2000" dirty="0">
                <a:solidFill>
                  <a:prstClr val="black"/>
                </a:solidFill>
                <a:latin typeface="Calibri" panose="020F0502020204030204" pitchFamily="34" charset="0"/>
                <a:cs typeface="Calibri" panose="020F0502020204030204" pitchFamily="34" charset="0"/>
              </a:rPr>
              <a:t>Baseren op de primaire data van de aannemer, bouwer en logistieke bedrijven</a:t>
            </a:r>
            <a:br>
              <a:rPr lang="nl-NL" sz="2000" dirty="0">
                <a:solidFill>
                  <a:prstClr val="black"/>
                </a:solidFill>
                <a:latin typeface="Calibri" panose="020F0502020204030204" pitchFamily="34" charset="0"/>
                <a:cs typeface="Calibri" panose="020F0502020204030204" pitchFamily="34" charset="0"/>
              </a:rPr>
            </a:br>
            <a:endParaRPr lang="nl-NL" sz="20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spcBef>
                <a:spcPts val="1000"/>
              </a:spcBef>
              <a:spcAft>
                <a:spcPts val="0"/>
              </a:spcAft>
              <a:buClr>
                <a:srgbClr val="97C141"/>
              </a:buClr>
              <a:buSzTx/>
              <a:buFont typeface="+mj-lt"/>
              <a:buAutoNum type="arabicPeriod" startAt="3"/>
              <a:defRPr/>
            </a:pPr>
            <a:r>
              <a:rPr lang="nl-NL" sz="2000" b="1" dirty="0">
                <a:solidFill>
                  <a:prstClr val="black"/>
                </a:solidFill>
                <a:latin typeface="Calibri" panose="020F0502020204030204" pitchFamily="34" charset="0"/>
                <a:cs typeface="Calibri" panose="020F0502020204030204" pitchFamily="34" charset="0"/>
              </a:rPr>
              <a:t>kengetallen gebaseerd op primaire data </a:t>
            </a:r>
          </a:p>
          <a:p>
            <a:pPr marL="342900" marR="0" lvl="0" indent="-342900" algn="l" defTabSz="914400" rtl="0" eaLnBrk="1" fontAlgn="auto" latinLnBrk="0" hangingPunct="1">
              <a:spcBef>
                <a:spcPts val="1000"/>
              </a:spcBef>
              <a:spcAft>
                <a:spcPts val="0"/>
              </a:spcAft>
              <a:buClr>
                <a:srgbClr val="97C141"/>
              </a:buClr>
              <a:buSzTx/>
              <a:buFont typeface="Arial" panose="020B0604020202020204" pitchFamily="34" charset="0"/>
              <a:buChar char="•"/>
              <a:defRPr/>
            </a:pPr>
            <a:r>
              <a:rPr lang="nl-NL" sz="2000" dirty="0">
                <a:solidFill>
                  <a:prstClr val="black"/>
                </a:solidFill>
                <a:latin typeface="Calibri" panose="020F0502020204030204" pitchFamily="34" charset="0"/>
                <a:cs typeface="Calibri" panose="020F0502020204030204" pitchFamily="34" charset="0"/>
              </a:rPr>
              <a:t>Betere kengetallen voor </a:t>
            </a:r>
            <a:r>
              <a:rPr lang="nl-NL" sz="2000" dirty="0" err="1">
                <a:solidFill>
                  <a:prstClr val="black"/>
                </a:solidFill>
                <a:latin typeface="Calibri" panose="020F0502020204030204" pitchFamily="34" charset="0"/>
                <a:cs typeface="Calibri" panose="020F0502020204030204" pitchFamily="34" charset="0"/>
              </a:rPr>
              <a:t>Aerius</a:t>
            </a:r>
            <a:r>
              <a:rPr lang="nl-NL" sz="2000" dirty="0">
                <a:solidFill>
                  <a:prstClr val="black"/>
                </a:solidFill>
                <a:latin typeface="Calibri" panose="020F0502020204030204" pitchFamily="34" charset="0"/>
                <a:cs typeface="Calibri" panose="020F0502020204030204" pitchFamily="34" charset="0"/>
              </a:rPr>
              <a:t> en andere tools</a:t>
            </a:r>
          </a:p>
          <a:p>
            <a:pPr marL="628650" marR="0" lvl="1" indent="-171450" algn="l" defTabSz="914400" rtl="0" eaLnBrk="1" fontAlgn="auto" latinLnBrk="0" hangingPunct="1">
              <a:spcBef>
                <a:spcPts val="1000"/>
              </a:spcBef>
              <a:spcAft>
                <a:spcPts val="0"/>
              </a:spcAft>
              <a:buClr>
                <a:srgbClr val="97C141"/>
              </a:buClr>
              <a:buSzTx/>
              <a:buFont typeface="Arial" panose="020B0604020202020204" pitchFamily="34" charset="0"/>
              <a:buChar char="•"/>
              <a:defRPr/>
            </a:pPr>
            <a:endParaRPr lang="nl-NL" sz="20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spcBef>
                <a:spcPts val="1000"/>
              </a:spcBef>
              <a:spcAft>
                <a:spcPts val="0"/>
              </a:spcAft>
              <a:buClr>
                <a:srgbClr val="97C141"/>
              </a:buClr>
              <a:buSzTx/>
              <a:buFont typeface="+mj-lt"/>
              <a:buAutoNum type="arabicPeriod" startAt="4"/>
              <a:defRPr/>
            </a:pPr>
            <a:r>
              <a:rPr lang="nl-NL" sz="2000" b="1" dirty="0">
                <a:solidFill>
                  <a:prstClr val="black"/>
                </a:solidFill>
                <a:latin typeface="Calibri" panose="020F0502020204030204" pitchFamily="34" charset="0"/>
                <a:cs typeface="Calibri" panose="020F0502020204030204" pitchFamily="34" charset="0"/>
              </a:rPr>
              <a:t>Methodologie toepassen in de praktijk (integratie in werkproces) en Dashboarding (inzicht)</a:t>
            </a:r>
            <a:endParaRPr lang="nl-NL" sz="20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spcBef>
                <a:spcPts val="1000"/>
              </a:spcBef>
              <a:spcAft>
                <a:spcPts val="0"/>
              </a:spcAft>
              <a:buClr>
                <a:srgbClr val="97C141"/>
              </a:buClr>
              <a:buSzTx/>
              <a:buFont typeface="+mj-lt"/>
              <a:buAutoNum type="arabicPeriod" startAt="5"/>
              <a:defRPr/>
            </a:pPr>
            <a:r>
              <a:rPr lang="nl-NL" sz="2000" b="1" dirty="0">
                <a:solidFill>
                  <a:prstClr val="black"/>
                </a:solidFill>
                <a:latin typeface="Calibri" panose="020F0502020204030204" pitchFamily="34" charset="0"/>
                <a:cs typeface="Calibri" panose="020F0502020204030204" pitchFamily="34" charset="0"/>
              </a:rPr>
              <a:t>Praktische kennis ophalen (Living Labs) en naar de markt brengen</a:t>
            </a:r>
            <a:endParaRPr lang="nl-NL"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8715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Transitiepaden</a:t>
            </a:r>
          </a:p>
        </p:txBody>
      </p:sp>
      <p:pic>
        <p:nvPicPr>
          <p:cNvPr id="5" name="Afbeelding 4" descr="Afbeelding met tekst, schermopname, Lettertype, nummer&#10;&#10;Automatisch gegenereerde beschrijving"/>
          <p:cNvPicPr>
            <a:picLocks noChangeAspect="1"/>
          </p:cNvPicPr>
          <p:nvPr/>
        </p:nvPicPr>
        <p:blipFill>
          <a:blip r:embed="rId3"/>
          <a:stretch>
            <a:fillRect/>
          </a:stretch>
        </p:blipFill>
        <p:spPr>
          <a:xfrm>
            <a:off x="553748" y="1362841"/>
            <a:ext cx="5532052" cy="2799621"/>
          </a:xfrm>
          <a:prstGeom prst="rect">
            <a:avLst/>
          </a:prstGeom>
        </p:spPr>
      </p:pic>
      <p:pic>
        <p:nvPicPr>
          <p:cNvPr id="7" name="Afbeelding 6" descr="Afbeelding met tekst, schermopname, Lettertype, nummer&#10;&#10;Automatisch gegenereerde beschrijving"/>
          <p:cNvPicPr>
            <a:picLocks noChangeAspect="1"/>
          </p:cNvPicPr>
          <p:nvPr/>
        </p:nvPicPr>
        <p:blipFill>
          <a:blip r:embed="rId4"/>
          <a:stretch>
            <a:fillRect/>
          </a:stretch>
        </p:blipFill>
        <p:spPr>
          <a:xfrm>
            <a:off x="6534814" y="2762652"/>
            <a:ext cx="5532052" cy="279975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2F0E31-B176-2E79-7F3E-C258096C0054}"/>
              </a:ext>
            </a:extLst>
          </p:cNvPr>
          <p:cNvSpPr>
            <a:spLocks noGrp="1"/>
          </p:cNvSpPr>
          <p:nvPr>
            <p:ph type="title"/>
          </p:nvPr>
        </p:nvSpPr>
        <p:spPr/>
        <p:txBody>
          <a:bodyPr/>
          <a:lstStyle/>
          <a:p>
            <a:r>
              <a:rPr lang="nl-NL" dirty="0"/>
              <a:t>Transitiepaden</a:t>
            </a:r>
          </a:p>
        </p:txBody>
      </p:sp>
      <p:sp>
        <p:nvSpPr>
          <p:cNvPr id="5" name="Tekstvak 4">
            <a:extLst>
              <a:ext uri="{FF2B5EF4-FFF2-40B4-BE49-F238E27FC236}">
                <a16:creationId xmlns:a16="http://schemas.microsoft.com/office/drawing/2014/main" id="{85D11DB1-A959-D7EC-F327-4604603A1B47}"/>
              </a:ext>
            </a:extLst>
          </p:cNvPr>
          <p:cNvSpPr txBox="1"/>
          <p:nvPr/>
        </p:nvSpPr>
        <p:spPr>
          <a:xfrm>
            <a:off x="735724" y="1350310"/>
            <a:ext cx="9779876" cy="4058162"/>
          </a:xfrm>
          <a:prstGeom prst="rect">
            <a:avLst/>
          </a:prstGeom>
          <a:noFill/>
        </p:spPr>
        <p:txBody>
          <a:bodyPr wrap="square">
            <a:spAutoFit/>
          </a:bodyPr>
          <a:lstStyle/>
          <a:p>
            <a:pPr marL="0" marR="0" lvl="0" indent="0" algn="l" defTabSz="914400" rtl="0" eaLnBrk="1" fontAlgn="auto" latinLnBrk="0" hangingPunct="1">
              <a:lnSpc>
                <a:spcPts val="2200"/>
              </a:lnSpc>
              <a:spcBef>
                <a:spcPts val="1000"/>
              </a:spcBef>
              <a:spcAft>
                <a:spcPts val="0"/>
              </a:spcAft>
              <a:buClr>
                <a:srgbClr val="97C141"/>
              </a:buClr>
              <a:buSzTx/>
              <a:buFont typeface="Arial" panose="020B0604020202020204" pitchFamily="34" charset="0"/>
              <a:buNone/>
              <a:defRPr/>
            </a:pPr>
            <a:r>
              <a:rPr kumimoji="0" lang="nl-NL"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Wat is de relatie </a:t>
            </a:r>
            <a:r>
              <a:rPr lang="nl-NL" sz="2000" b="1" dirty="0">
                <a:solidFill>
                  <a:prstClr val="black"/>
                </a:solidFill>
                <a:latin typeface="Calibri" panose="020F0502020204030204" pitchFamily="34" charset="0"/>
                <a:cs typeface="Calibri" panose="020F0502020204030204" pitchFamily="34" charset="0"/>
              </a:rPr>
              <a:t>met het programma</a:t>
            </a:r>
            <a:endParaRPr kumimoji="0" lang="nl-NL"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ts val="2200"/>
              </a:lnSpc>
              <a:spcBef>
                <a:spcPts val="1000"/>
              </a:spcBef>
              <a:spcAft>
                <a:spcPts val="0"/>
              </a:spcAft>
              <a:buClr>
                <a:srgbClr val="97C141"/>
              </a:buClr>
              <a:buSzTx/>
              <a:buFont typeface="Arial" panose="020B0604020202020204" pitchFamily="34" charset="0"/>
              <a:buNone/>
              <a:defRPr/>
            </a:pPr>
            <a:endParaRPr kumimoji="0" lang="nl-NL"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28600" indent="-228600">
              <a:lnSpc>
                <a:spcPts val="2200"/>
              </a:lnSpc>
              <a:spcBef>
                <a:spcPts val="1000"/>
              </a:spcBef>
              <a:buClr>
                <a:srgbClr val="97C141"/>
              </a:buClr>
              <a:buFont typeface="+mj-lt"/>
              <a:buAutoNum type="arabicPeriod"/>
              <a:defRPr/>
            </a:pPr>
            <a:r>
              <a:rPr kumimoji="0" lang="nl-NL"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Bijdragen aan een “Level </a:t>
            </a:r>
            <a:r>
              <a:rPr kumimoji="0" lang="nl-NL"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playing</a:t>
            </a:r>
            <a:r>
              <a:rPr kumimoji="0" lang="nl-NL"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field”</a:t>
            </a:r>
          </a:p>
          <a:p>
            <a:pPr marL="742950" lvl="1" indent="-285750">
              <a:lnSpc>
                <a:spcPts val="2200"/>
              </a:lnSpc>
              <a:spcBef>
                <a:spcPts val="1000"/>
              </a:spcBef>
              <a:buClr>
                <a:srgbClr val="97C141"/>
              </a:buClr>
              <a:buFont typeface="Arial" panose="020B0604020202020204" pitchFamily="34" charset="0"/>
              <a:buChar char="•"/>
              <a:defRPr/>
            </a:pPr>
            <a:r>
              <a:rPr lang="nl-NL" dirty="0"/>
              <a:t>Inzicht in stageklasse en emissies materieel</a:t>
            </a:r>
          </a:p>
          <a:p>
            <a:pPr marL="742950" lvl="1" indent="-285750">
              <a:lnSpc>
                <a:spcPts val="2200"/>
              </a:lnSpc>
              <a:spcBef>
                <a:spcPts val="1000"/>
              </a:spcBef>
              <a:buClr>
                <a:srgbClr val="97C141"/>
              </a:buClr>
              <a:buFont typeface="Arial" panose="020B0604020202020204" pitchFamily="34" charset="0"/>
              <a:buChar char="•"/>
              <a:defRPr/>
            </a:pPr>
            <a:r>
              <a:rPr lang="nl-NL" dirty="0"/>
              <a:t>Opnemen in meetprogramma</a:t>
            </a:r>
          </a:p>
          <a:p>
            <a:pPr marL="742950" lvl="1" indent="-285750">
              <a:lnSpc>
                <a:spcPts val="2200"/>
              </a:lnSpc>
              <a:spcBef>
                <a:spcPts val="1000"/>
              </a:spcBef>
              <a:buClr>
                <a:srgbClr val="97C141"/>
              </a:buClr>
              <a:buFont typeface="Arial" panose="020B0604020202020204" pitchFamily="34" charset="0"/>
              <a:buChar char="•"/>
              <a:defRPr/>
            </a:pPr>
            <a:endParaRPr kumimoji="0" lang="nl-NL"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28600" indent="-228600">
              <a:lnSpc>
                <a:spcPts val="2200"/>
              </a:lnSpc>
              <a:spcBef>
                <a:spcPts val="1000"/>
              </a:spcBef>
              <a:buClr>
                <a:srgbClr val="97C141"/>
              </a:buClr>
              <a:buFont typeface="+mj-lt"/>
              <a:buAutoNum type="arabicPeriod"/>
              <a:defRPr/>
            </a:pPr>
            <a:r>
              <a:rPr lang="nl-NL" dirty="0">
                <a:solidFill>
                  <a:prstClr val="black"/>
                </a:solidFill>
                <a:latin typeface="Calibri" panose="020F0502020204030204" pitchFamily="34" charset="0"/>
                <a:cs typeface="Calibri" panose="020F0502020204030204" pitchFamily="34" charset="0"/>
              </a:rPr>
              <a:t>Ervaring met een erkenningsprogramma</a:t>
            </a:r>
          </a:p>
          <a:p>
            <a:pPr marL="228600" indent="-228600">
              <a:lnSpc>
                <a:spcPts val="2200"/>
              </a:lnSpc>
              <a:spcBef>
                <a:spcPts val="1000"/>
              </a:spcBef>
              <a:buClr>
                <a:srgbClr val="97C141"/>
              </a:buClr>
              <a:buFont typeface="+mj-lt"/>
              <a:buAutoNum type="arabicPeriod"/>
              <a:defRPr/>
            </a:pPr>
            <a:endParaRPr lang="nl-NL" dirty="0">
              <a:solidFill>
                <a:prstClr val="black"/>
              </a:solidFill>
              <a:latin typeface="Calibri" panose="020F0502020204030204" pitchFamily="34" charset="0"/>
              <a:cs typeface="Calibri" panose="020F0502020204030204" pitchFamily="34" charset="0"/>
            </a:endParaRPr>
          </a:p>
          <a:p>
            <a:pPr marL="228600" indent="-228600">
              <a:lnSpc>
                <a:spcPts val="2200"/>
              </a:lnSpc>
              <a:spcBef>
                <a:spcPts val="1000"/>
              </a:spcBef>
              <a:buClr>
                <a:srgbClr val="97C141"/>
              </a:buClr>
              <a:buFont typeface="+mj-lt"/>
              <a:buAutoNum type="arabicPeriod"/>
              <a:defRPr/>
            </a:pPr>
            <a:r>
              <a:rPr lang="nl-NL" dirty="0"/>
              <a:t>Op langere termijn, mogelijk kunnen berekenen van de (gemeten) impact van de transitiepaden</a:t>
            </a:r>
          </a:p>
          <a:p>
            <a:pPr marL="228600" indent="-228600">
              <a:lnSpc>
                <a:spcPts val="2200"/>
              </a:lnSpc>
              <a:spcBef>
                <a:spcPts val="1000"/>
              </a:spcBef>
              <a:buClr>
                <a:srgbClr val="97C141"/>
              </a:buClr>
              <a:buFont typeface="+mj-lt"/>
              <a:buAutoNum type="arabicPeriod"/>
              <a:defRPr/>
            </a:pPr>
            <a:endParaRPr kumimoji="0" lang="nl-NL"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3916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3F31EF-9CDF-3979-1130-14489B1FE11C}"/>
              </a:ext>
            </a:extLst>
          </p:cNvPr>
          <p:cNvSpPr>
            <a:spLocks noGrp="1"/>
          </p:cNvSpPr>
          <p:nvPr>
            <p:ph type="title"/>
          </p:nvPr>
        </p:nvSpPr>
        <p:spPr>
          <a:xfrm>
            <a:off x="828000" y="252000"/>
            <a:ext cx="8828417" cy="720000"/>
          </a:xfrm>
        </p:spPr>
        <p:txBody>
          <a:bodyPr/>
          <a:lstStyle/>
          <a:p>
            <a:r>
              <a:rPr lang="nl-NL" dirty="0"/>
              <a:t>4. Emissie voorspellen</a:t>
            </a:r>
            <a:br>
              <a:rPr lang="nl-NL" sz="4000" dirty="0"/>
            </a:br>
            <a:endParaRPr lang="nl-NL" dirty="0"/>
          </a:p>
        </p:txBody>
      </p:sp>
      <p:sp>
        <p:nvSpPr>
          <p:cNvPr id="3" name="Tijdelijke aanduiding voor inhoud 2">
            <a:extLst>
              <a:ext uri="{FF2B5EF4-FFF2-40B4-BE49-F238E27FC236}">
                <a16:creationId xmlns:a16="http://schemas.microsoft.com/office/drawing/2014/main" id="{8BAB1E4F-2F19-81CA-FA8F-FD5D7A0FCE91}"/>
              </a:ext>
            </a:extLst>
          </p:cNvPr>
          <p:cNvSpPr txBox="1">
            <a:spLocks/>
          </p:cNvSpPr>
          <p:nvPr/>
        </p:nvSpPr>
        <p:spPr>
          <a:xfrm>
            <a:off x="848400" y="1440001"/>
            <a:ext cx="4508791" cy="386046"/>
          </a:xfrm>
          <a:prstGeom prst="rect">
            <a:avLst/>
          </a:prstGeom>
        </p:spPr>
        <p:txBody>
          <a:bodyPr vert="horz" wrap="none" lIns="0" tIns="45720" rIns="91440" bIns="45720" rtlCol="0">
            <a:noAutofit/>
          </a:bodyPr>
          <a:lstStyle>
            <a:lvl1pPr marL="0" indent="0" algn="l" defTabSz="914400" rtl="0" eaLnBrk="1" latinLnBrk="0" hangingPunct="1">
              <a:lnSpc>
                <a:spcPct val="90000"/>
              </a:lnSpc>
              <a:spcBef>
                <a:spcPts val="1000"/>
              </a:spcBef>
              <a:buClr>
                <a:srgbClr val="97C141"/>
              </a:buClr>
              <a:buFont typeface="Arial" panose="020B0604020202020204" pitchFamily="34" charset="0"/>
              <a:buNone/>
              <a:defRPr sz="2400" kern="1200" baseline="0">
                <a:solidFill>
                  <a:srgbClr val="013A57"/>
                </a:solidFill>
                <a:latin typeface="Calibri" panose="020F0502020204030204" pitchFamily="34" charset="0"/>
                <a:ea typeface="+mn-ea"/>
                <a:cs typeface="+mn-cs"/>
              </a:defRPr>
            </a:lvl1pPr>
            <a:lvl2pPr marL="457200" indent="0" algn="ctr" defTabSz="914400" rtl="0" eaLnBrk="1" latinLnBrk="0" hangingPunct="1">
              <a:lnSpc>
                <a:spcPct val="90000"/>
              </a:lnSpc>
              <a:spcBef>
                <a:spcPts val="500"/>
              </a:spcBef>
              <a:buClr>
                <a:srgbClr val="97C141"/>
              </a:buClr>
              <a:buFont typeface="Arial" panose="020B0604020202020204" pitchFamily="34" charset="0"/>
              <a:buNone/>
              <a:defRPr sz="2000" kern="1200" baseline="0">
                <a:solidFill>
                  <a:srgbClr val="013A57"/>
                </a:solidFill>
                <a:latin typeface="Calibri" panose="020F0502020204030204" pitchFamily="34" charset="0"/>
                <a:ea typeface="+mn-ea"/>
                <a:cs typeface="+mn-cs"/>
              </a:defRPr>
            </a:lvl2pPr>
            <a:lvl3pPr marL="914400" indent="0" algn="ctr" defTabSz="914400" rtl="0" eaLnBrk="1" latinLnBrk="0" hangingPunct="1">
              <a:lnSpc>
                <a:spcPct val="90000"/>
              </a:lnSpc>
              <a:spcBef>
                <a:spcPts val="500"/>
              </a:spcBef>
              <a:buClr>
                <a:srgbClr val="97C141"/>
              </a:buClr>
              <a:buFont typeface="Arial" panose="020B0604020202020204" pitchFamily="34" charset="0"/>
              <a:buNone/>
              <a:defRPr sz="1800" kern="1200" baseline="0">
                <a:solidFill>
                  <a:srgbClr val="013A57"/>
                </a:solidFill>
                <a:latin typeface="Calibri" panose="020F0502020204030204" pitchFamily="34" charset="0"/>
                <a:ea typeface="+mn-ea"/>
                <a:cs typeface="+mn-cs"/>
              </a:defRPr>
            </a:lvl3pPr>
            <a:lvl4pPr marL="1371600" indent="0" algn="ctr" defTabSz="914400" rtl="0" eaLnBrk="1" latinLnBrk="0" hangingPunct="1">
              <a:lnSpc>
                <a:spcPct val="90000"/>
              </a:lnSpc>
              <a:spcBef>
                <a:spcPts val="500"/>
              </a:spcBef>
              <a:buClr>
                <a:srgbClr val="97C141"/>
              </a:buClr>
              <a:buFont typeface="Arial" panose="020B0604020202020204" pitchFamily="34" charset="0"/>
              <a:buNone/>
              <a:defRPr sz="1600" kern="1200" baseline="0">
                <a:solidFill>
                  <a:srgbClr val="013A57"/>
                </a:solidFill>
                <a:latin typeface="Calibri" panose="020F0502020204030204" pitchFamily="34" charset="0"/>
                <a:ea typeface="+mn-ea"/>
                <a:cs typeface="+mn-cs"/>
              </a:defRPr>
            </a:lvl4pPr>
            <a:lvl5pPr marL="1828800" indent="0" algn="ctr" defTabSz="914400" rtl="0" eaLnBrk="1" latinLnBrk="0" hangingPunct="1">
              <a:lnSpc>
                <a:spcPct val="90000"/>
              </a:lnSpc>
              <a:spcBef>
                <a:spcPts val="500"/>
              </a:spcBef>
              <a:buClr>
                <a:srgbClr val="97C141"/>
              </a:buClr>
              <a:buFont typeface="Arial" panose="020B0604020202020204" pitchFamily="34" charset="0"/>
              <a:buNone/>
              <a:defRPr sz="1600" kern="1200" baseline="0">
                <a:solidFill>
                  <a:srgbClr val="013A57"/>
                </a:solidFill>
                <a:latin typeface="Calibri" panose="020F0502020204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2200"/>
              </a:lnSpc>
            </a:pPr>
            <a:r>
              <a:rPr lang="nl-NL" sz="2800" b="1" dirty="0">
                <a:solidFill>
                  <a:schemeClr val="tx1"/>
                </a:solidFill>
              </a:rPr>
              <a:t>Van schets tot en met aantonen</a:t>
            </a:r>
          </a:p>
        </p:txBody>
      </p:sp>
      <p:sp>
        <p:nvSpPr>
          <p:cNvPr id="4" name="Rechthoek 3">
            <a:extLst>
              <a:ext uri="{FF2B5EF4-FFF2-40B4-BE49-F238E27FC236}">
                <a16:creationId xmlns:a16="http://schemas.microsoft.com/office/drawing/2014/main" id="{7B6EF589-5230-DA49-DA17-DDF6C99C1101}"/>
              </a:ext>
            </a:extLst>
          </p:cNvPr>
          <p:cNvSpPr/>
          <p:nvPr/>
        </p:nvSpPr>
        <p:spPr>
          <a:xfrm>
            <a:off x="848400" y="5901380"/>
            <a:ext cx="1641467" cy="702987"/>
          </a:xfrm>
          <a:prstGeom prst="rect">
            <a:avLst/>
          </a:prstGeom>
          <a:solidFill>
            <a:srgbClr val="97C141">
              <a:alpha val="10006"/>
            </a:srgbClr>
          </a:solidFill>
          <a:ln>
            <a:solidFill>
              <a:srgbClr val="97C141"/>
            </a:solidFill>
            <a:extLst>
              <a:ext uri="{C807C97D-BFC1-408E-A445-0C87EB9F89A2}">
                <ask:lineSketchStyleProps xmlns:ask="http://schemas.microsoft.com/office/drawing/2018/sketchyshapes" sd="1219033472">
                  <a:custGeom>
                    <a:avLst/>
                    <a:gdLst>
                      <a:gd name="connsiteX0" fmla="*/ 0 w 1641467"/>
                      <a:gd name="connsiteY0" fmla="*/ 0 h 702987"/>
                      <a:gd name="connsiteX1" fmla="*/ 530741 w 1641467"/>
                      <a:gd name="connsiteY1" fmla="*/ 0 h 702987"/>
                      <a:gd name="connsiteX2" fmla="*/ 1077897 w 1641467"/>
                      <a:gd name="connsiteY2" fmla="*/ 0 h 702987"/>
                      <a:gd name="connsiteX3" fmla="*/ 1641467 w 1641467"/>
                      <a:gd name="connsiteY3" fmla="*/ 0 h 702987"/>
                      <a:gd name="connsiteX4" fmla="*/ 1641467 w 1641467"/>
                      <a:gd name="connsiteY4" fmla="*/ 351494 h 702987"/>
                      <a:gd name="connsiteX5" fmla="*/ 1641467 w 1641467"/>
                      <a:gd name="connsiteY5" fmla="*/ 702987 h 702987"/>
                      <a:gd name="connsiteX6" fmla="*/ 1094311 w 1641467"/>
                      <a:gd name="connsiteY6" fmla="*/ 702987 h 702987"/>
                      <a:gd name="connsiteX7" fmla="*/ 579985 w 1641467"/>
                      <a:gd name="connsiteY7" fmla="*/ 702987 h 702987"/>
                      <a:gd name="connsiteX8" fmla="*/ 0 w 1641467"/>
                      <a:gd name="connsiteY8" fmla="*/ 702987 h 702987"/>
                      <a:gd name="connsiteX9" fmla="*/ 0 w 1641467"/>
                      <a:gd name="connsiteY9" fmla="*/ 358523 h 702987"/>
                      <a:gd name="connsiteX10" fmla="*/ 0 w 1641467"/>
                      <a:gd name="connsiteY10" fmla="*/ 0 h 70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1467" h="702987" fill="none" extrusionOk="0">
                        <a:moveTo>
                          <a:pt x="0" y="0"/>
                        </a:moveTo>
                        <a:cubicBezTo>
                          <a:pt x="120519" y="-30456"/>
                          <a:pt x="317706" y="41814"/>
                          <a:pt x="530741" y="0"/>
                        </a:cubicBezTo>
                        <a:cubicBezTo>
                          <a:pt x="743776" y="-41814"/>
                          <a:pt x="947111" y="38577"/>
                          <a:pt x="1077897" y="0"/>
                        </a:cubicBezTo>
                        <a:cubicBezTo>
                          <a:pt x="1208683" y="-38577"/>
                          <a:pt x="1395915" y="34771"/>
                          <a:pt x="1641467" y="0"/>
                        </a:cubicBezTo>
                        <a:cubicBezTo>
                          <a:pt x="1672724" y="135953"/>
                          <a:pt x="1632276" y="218265"/>
                          <a:pt x="1641467" y="351494"/>
                        </a:cubicBezTo>
                        <a:cubicBezTo>
                          <a:pt x="1650658" y="484723"/>
                          <a:pt x="1616686" y="535456"/>
                          <a:pt x="1641467" y="702987"/>
                        </a:cubicBezTo>
                        <a:cubicBezTo>
                          <a:pt x="1392072" y="760613"/>
                          <a:pt x="1356065" y="649670"/>
                          <a:pt x="1094311" y="702987"/>
                        </a:cubicBezTo>
                        <a:cubicBezTo>
                          <a:pt x="832557" y="756304"/>
                          <a:pt x="691633" y="683098"/>
                          <a:pt x="579985" y="702987"/>
                        </a:cubicBezTo>
                        <a:cubicBezTo>
                          <a:pt x="468337" y="722876"/>
                          <a:pt x="288138" y="683830"/>
                          <a:pt x="0" y="702987"/>
                        </a:cubicBezTo>
                        <a:cubicBezTo>
                          <a:pt x="-34504" y="602732"/>
                          <a:pt x="7185" y="450030"/>
                          <a:pt x="0" y="358523"/>
                        </a:cubicBezTo>
                        <a:cubicBezTo>
                          <a:pt x="-7185" y="267016"/>
                          <a:pt x="1422" y="124931"/>
                          <a:pt x="0" y="0"/>
                        </a:cubicBezTo>
                        <a:close/>
                      </a:path>
                      <a:path w="1641467" h="702987" stroke="0" extrusionOk="0">
                        <a:moveTo>
                          <a:pt x="0" y="0"/>
                        </a:moveTo>
                        <a:cubicBezTo>
                          <a:pt x="181014" y="-51224"/>
                          <a:pt x="265761" y="27360"/>
                          <a:pt x="530741" y="0"/>
                        </a:cubicBezTo>
                        <a:cubicBezTo>
                          <a:pt x="795721" y="-27360"/>
                          <a:pt x="844311" y="31536"/>
                          <a:pt x="1028653" y="0"/>
                        </a:cubicBezTo>
                        <a:cubicBezTo>
                          <a:pt x="1212995" y="-31536"/>
                          <a:pt x="1355325" y="19886"/>
                          <a:pt x="1641467" y="0"/>
                        </a:cubicBezTo>
                        <a:cubicBezTo>
                          <a:pt x="1657595" y="149835"/>
                          <a:pt x="1627264" y="198664"/>
                          <a:pt x="1641467" y="344464"/>
                        </a:cubicBezTo>
                        <a:cubicBezTo>
                          <a:pt x="1655670" y="490264"/>
                          <a:pt x="1617875" y="591402"/>
                          <a:pt x="1641467" y="702987"/>
                        </a:cubicBezTo>
                        <a:cubicBezTo>
                          <a:pt x="1452324" y="727966"/>
                          <a:pt x="1350926" y="695672"/>
                          <a:pt x="1127141" y="702987"/>
                        </a:cubicBezTo>
                        <a:cubicBezTo>
                          <a:pt x="903356" y="710302"/>
                          <a:pt x="777830" y="664678"/>
                          <a:pt x="612814" y="702987"/>
                        </a:cubicBezTo>
                        <a:cubicBezTo>
                          <a:pt x="447798" y="741296"/>
                          <a:pt x="247000" y="651176"/>
                          <a:pt x="0" y="702987"/>
                        </a:cubicBezTo>
                        <a:cubicBezTo>
                          <a:pt x="-9955" y="551893"/>
                          <a:pt x="34717" y="525306"/>
                          <a:pt x="0" y="372583"/>
                        </a:cubicBezTo>
                        <a:cubicBezTo>
                          <a:pt x="-34717" y="219860"/>
                          <a:pt x="22488" y="12134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tx1"/>
                </a:solidFill>
              </a:rPr>
              <a:t>Schetsontwerp</a:t>
            </a:r>
          </a:p>
          <a:p>
            <a:pPr algn="ctr"/>
            <a:r>
              <a:rPr lang="nl-NL" sz="1400" b="1" dirty="0">
                <a:solidFill>
                  <a:schemeClr val="tx1"/>
                </a:solidFill>
              </a:rPr>
              <a:t>&gt; SSK raming</a:t>
            </a:r>
          </a:p>
        </p:txBody>
      </p:sp>
      <p:sp>
        <p:nvSpPr>
          <p:cNvPr id="5" name="Rechthoek 4">
            <a:extLst>
              <a:ext uri="{FF2B5EF4-FFF2-40B4-BE49-F238E27FC236}">
                <a16:creationId xmlns:a16="http://schemas.microsoft.com/office/drawing/2014/main" id="{FBD179E9-E5D5-A124-9CC0-0943371A6828}"/>
              </a:ext>
            </a:extLst>
          </p:cNvPr>
          <p:cNvSpPr/>
          <p:nvPr/>
        </p:nvSpPr>
        <p:spPr>
          <a:xfrm>
            <a:off x="848404" y="4859173"/>
            <a:ext cx="1641467" cy="702987"/>
          </a:xfrm>
          <a:prstGeom prst="rect">
            <a:avLst/>
          </a:prstGeom>
          <a:solidFill>
            <a:srgbClr val="97C141">
              <a:alpha val="10006"/>
            </a:srgbClr>
          </a:solidFill>
          <a:ln>
            <a:solidFill>
              <a:srgbClr val="97C141"/>
            </a:solidFill>
            <a:extLst>
              <a:ext uri="{C807C97D-BFC1-408E-A445-0C87EB9F89A2}">
                <ask:lineSketchStyleProps xmlns:ask="http://schemas.microsoft.com/office/drawing/2018/sketchyshapes" sd="852854689">
                  <a:custGeom>
                    <a:avLst/>
                    <a:gdLst>
                      <a:gd name="connsiteX0" fmla="*/ 0 w 1641467"/>
                      <a:gd name="connsiteY0" fmla="*/ 0 h 702987"/>
                      <a:gd name="connsiteX1" fmla="*/ 530741 w 1641467"/>
                      <a:gd name="connsiteY1" fmla="*/ 0 h 702987"/>
                      <a:gd name="connsiteX2" fmla="*/ 1045067 w 1641467"/>
                      <a:gd name="connsiteY2" fmla="*/ 0 h 702987"/>
                      <a:gd name="connsiteX3" fmla="*/ 1641467 w 1641467"/>
                      <a:gd name="connsiteY3" fmla="*/ 0 h 702987"/>
                      <a:gd name="connsiteX4" fmla="*/ 1641467 w 1641467"/>
                      <a:gd name="connsiteY4" fmla="*/ 344464 h 702987"/>
                      <a:gd name="connsiteX5" fmla="*/ 1641467 w 1641467"/>
                      <a:gd name="connsiteY5" fmla="*/ 702987 h 702987"/>
                      <a:gd name="connsiteX6" fmla="*/ 1094311 w 1641467"/>
                      <a:gd name="connsiteY6" fmla="*/ 702987 h 702987"/>
                      <a:gd name="connsiteX7" fmla="*/ 596400 w 1641467"/>
                      <a:gd name="connsiteY7" fmla="*/ 702987 h 702987"/>
                      <a:gd name="connsiteX8" fmla="*/ 0 w 1641467"/>
                      <a:gd name="connsiteY8" fmla="*/ 702987 h 702987"/>
                      <a:gd name="connsiteX9" fmla="*/ 0 w 1641467"/>
                      <a:gd name="connsiteY9" fmla="*/ 337434 h 702987"/>
                      <a:gd name="connsiteX10" fmla="*/ 0 w 1641467"/>
                      <a:gd name="connsiteY10" fmla="*/ 0 h 70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1467" h="702987" fill="none" extrusionOk="0">
                        <a:moveTo>
                          <a:pt x="0" y="0"/>
                        </a:moveTo>
                        <a:cubicBezTo>
                          <a:pt x="226307" y="-13092"/>
                          <a:pt x="385712" y="34826"/>
                          <a:pt x="530741" y="0"/>
                        </a:cubicBezTo>
                        <a:cubicBezTo>
                          <a:pt x="675770" y="-34826"/>
                          <a:pt x="852553" y="16436"/>
                          <a:pt x="1045067" y="0"/>
                        </a:cubicBezTo>
                        <a:cubicBezTo>
                          <a:pt x="1237581" y="-16436"/>
                          <a:pt x="1472576" y="40785"/>
                          <a:pt x="1641467" y="0"/>
                        </a:cubicBezTo>
                        <a:cubicBezTo>
                          <a:pt x="1653769" y="89163"/>
                          <a:pt x="1603705" y="249309"/>
                          <a:pt x="1641467" y="344464"/>
                        </a:cubicBezTo>
                        <a:cubicBezTo>
                          <a:pt x="1679229" y="439619"/>
                          <a:pt x="1607064" y="594421"/>
                          <a:pt x="1641467" y="702987"/>
                        </a:cubicBezTo>
                        <a:cubicBezTo>
                          <a:pt x="1426952" y="727708"/>
                          <a:pt x="1305689" y="689210"/>
                          <a:pt x="1094311" y="702987"/>
                        </a:cubicBezTo>
                        <a:cubicBezTo>
                          <a:pt x="882933" y="716764"/>
                          <a:pt x="751065" y="653534"/>
                          <a:pt x="596400" y="702987"/>
                        </a:cubicBezTo>
                        <a:cubicBezTo>
                          <a:pt x="441735" y="752440"/>
                          <a:pt x="157842" y="648363"/>
                          <a:pt x="0" y="702987"/>
                        </a:cubicBezTo>
                        <a:cubicBezTo>
                          <a:pt x="-35041" y="524825"/>
                          <a:pt x="6376" y="503890"/>
                          <a:pt x="0" y="337434"/>
                        </a:cubicBezTo>
                        <a:cubicBezTo>
                          <a:pt x="-6376" y="170978"/>
                          <a:pt x="22263" y="116287"/>
                          <a:pt x="0" y="0"/>
                        </a:cubicBezTo>
                        <a:close/>
                      </a:path>
                      <a:path w="1641467" h="702987" stroke="0" extrusionOk="0">
                        <a:moveTo>
                          <a:pt x="0" y="0"/>
                        </a:moveTo>
                        <a:cubicBezTo>
                          <a:pt x="197534" y="-12249"/>
                          <a:pt x="332959" y="58064"/>
                          <a:pt x="514326" y="0"/>
                        </a:cubicBezTo>
                        <a:cubicBezTo>
                          <a:pt x="695693" y="-58064"/>
                          <a:pt x="950537" y="40465"/>
                          <a:pt x="1077897" y="0"/>
                        </a:cubicBezTo>
                        <a:cubicBezTo>
                          <a:pt x="1205257" y="-40465"/>
                          <a:pt x="1388304" y="14458"/>
                          <a:pt x="1641467" y="0"/>
                        </a:cubicBezTo>
                        <a:cubicBezTo>
                          <a:pt x="1677182" y="167788"/>
                          <a:pt x="1599766" y="264589"/>
                          <a:pt x="1641467" y="365553"/>
                        </a:cubicBezTo>
                        <a:cubicBezTo>
                          <a:pt x="1683168" y="466517"/>
                          <a:pt x="1632815" y="550762"/>
                          <a:pt x="1641467" y="702987"/>
                        </a:cubicBezTo>
                        <a:cubicBezTo>
                          <a:pt x="1419228" y="757177"/>
                          <a:pt x="1321742" y="639920"/>
                          <a:pt x="1094311" y="702987"/>
                        </a:cubicBezTo>
                        <a:cubicBezTo>
                          <a:pt x="866880" y="766054"/>
                          <a:pt x="760268" y="674616"/>
                          <a:pt x="579985" y="702987"/>
                        </a:cubicBezTo>
                        <a:cubicBezTo>
                          <a:pt x="399702" y="731358"/>
                          <a:pt x="176116" y="685281"/>
                          <a:pt x="0" y="702987"/>
                        </a:cubicBezTo>
                        <a:cubicBezTo>
                          <a:pt x="-28837" y="524897"/>
                          <a:pt x="5345" y="466746"/>
                          <a:pt x="0" y="337434"/>
                        </a:cubicBezTo>
                        <a:cubicBezTo>
                          <a:pt x="-5345" y="208122"/>
                          <a:pt x="8995" y="14012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dirty="0">
              <a:solidFill>
                <a:schemeClr val="tx1"/>
              </a:solidFill>
            </a:endParaRPr>
          </a:p>
          <a:p>
            <a:pPr algn="ctr"/>
            <a:r>
              <a:rPr lang="nl-NL" sz="1200" dirty="0">
                <a:solidFill>
                  <a:schemeClr val="tx1"/>
                </a:solidFill>
              </a:rPr>
              <a:t>Materieelinzet en materiaal </a:t>
            </a:r>
            <a:r>
              <a:rPr lang="nl-NL" sz="1200" dirty="0" err="1">
                <a:solidFill>
                  <a:schemeClr val="tx1"/>
                </a:solidFill>
              </a:rPr>
              <a:t>obv</a:t>
            </a:r>
            <a:r>
              <a:rPr lang="nl-NL" sz="1200" dirty="0">
                <a:solidFill>
                  <a:schemeClr val="tx1"/>
                </a:solidFill>
              </a:rPr>
              <a:t> SO</a:t>
            </a:r>
          </a:p>
          <a:p>
            <a:pPr algn="ctr"/>
            <a:endParaRPr lang="nl-NL" sz="1200" dirty="0">
              <a:solidFill>
                <a:schemeClr val="tx1"/>
              </a:solidFill>
            </a:endParaRPr>
          </a:p>
        </p:txBody>
      </p:sp>
      <p:sp>
        <p:nvSpPr>
          <p:cNvPr id="11" name="Rechthoek 10">
            <a:extLst>
              <a:ext uri="{FF2B5EF4-FFF2-40B4-BE49-F238E27FC236}">
                <a16:creationId xmlns:a16="http://schemas.microsoft.com/office/drawing/2014/main" id="{53270F08-0E9F-E26B-43CC-F6CAA7DA1142}"/>
              </a:ext>
            </a:extLst>
          </p:cNvPr>
          <p:cNvSpPr/>
          <p:nvPr/>
        </p:nvSpPr>
        <p:spPr>
          <a:xfrm>
            <a:off x="3488012" y="4859173"/>
            <a:ext cx="1641467" cy="702987"/>
          </a:xfrm>
          <a:prstGeom prst="rect">
            <a:avLst/>
          </a:prstGeom>
          <a:solidFill>
            <a:srgbClr val="97C141">
              <a:alpha val="30000"/>
            </a:srgbClr>
          </a:solidFill>
          <a:ln>
            <a:solidFill>
              <a:srgbClr val="97C141"/>
            </a:solidFill>
            <a:extLst>
              <a:ext uri="{C807C97D-BFC1-408E-A445-0C87EB9F89A2}">
                <ask:lineSketchStyleProps xmlns:ask="http://schemas.microsoft.com/office/drawing/2018/sketchyshapes" sd="1851380853">
                  <a:custGeom>
                    <a:avLst/>
                    <a:gdLst>
                      <a:gd name="connsiteX0" fmla="*/ 0 w 1641467"/>
                      <a:gd name="connsiteY0" fmla="*/ 0 h 702987"/>
                      <a:gd name="connsiteX1" fmla="*/ 579985 w 1641467"/>
                      <a:gd name="connsiteY1" fmla="*/ 0 h 702987"/>
                      <a:gd name="connsiteX2" fmla="*/ 1110726 w 1641467"/>
                      <a:gd name="connsiteY2" fmla="*/ 0 h 702987"/>
                      <a:gd name="connsiteX3" fmla="*/ 1641467 w 1641467"/>
                      <a:gd name="connsiteY3" fmla="*/ 0 h 702987"/>
                      <a:gd name="connsiteX4" fmla="*/ 1641467 w 1641467"/>
                      <a:gd name="connsiteY4" fmla="*/ 365553 h 702987"/>
                      <a:gd name="connsiteX5" fmla="*/ 1641467 w 1641467"/>
                      <a:gd name="connsiteY5" fmla="*/ 702987 h 702987"/>
                      <a:gd name="connsiteX6" fmla="*/ 1143555 w 1641467"/>
                      <a:gd name="connsiteY6" fmla="*/ 702987 h 702987"/>
                      <a:gd name="connsiteX7" fmla="*/ 579985 w 1641467"/>
                      <a:gd name="connsiteY7" fmla="*/ 702987 h 702987"/>
                      <a:gd name="connsiteX8" fmla="*/ 0 w 1641467"/>
                      <a:gd name="connsiteY8" fmla="*/ 702987 h 702987"/>
                      <a:gd name="connsiteX9" fmla="*/ 0 w 1641467"/>
                      <a:gd name="connsiteY9" fmla="*/ 351494 h 702987"/>
                      <a:gd name="connsiteX10" fmla="*/ 0 w 1641467"/>
                      <a:gd name="connsiteY10" fmla="*/ 0 h 70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1467" h="702987" fill="none" extrusionOk="0">
                        <a:moveTo>
                          <a:pt x="0" y="0"/>
                        </a:moveTo>
                        <a:cubicBezTo>
                          <a:pt x="167186" y="-55965"/>
                          <a:pt x="436524" y="9740"/>
                          <a:pt x="579985" y="0"/>
                        </a:cubicBezTo>
                        <a:cubicBezTo>
                          <a:pt x="723446" y="-9740"/>
                          <a:pt x="975186" y="4830"/>
                          <a:pt x="1110726" y="0"/>
                        </a:cubicBezTo>
                        <a:cubicBezTo>
                          <a:pt x="1246266" y="-4830"/>
                          <a:pt x="1480517" y="14947"/>
                          <a:pt x="1641467" y="0"/>
                        </a:cubicBezTo>
                        <a:cubicBezTo>
                          <a:pt x="1669177" y="126184"/>
                          <a:pt x="1620823" y="198263"/>
                          <a:pt x="1641467" y="365553"/>
                        </a:cubicBezTo>
                        <a:cubicBezTo>
                          <a:pt x="1662111" y="532843"/>
                          <a:pt x="1602335" y="630697"/>
                          <a:pt x="1641467" y="702987"/>
                        </a:cubicBezTo>
                        <a:cubicBezTo>
                          <a:pt x="1462156" y="726420"/>
                          <a:pt x="1377283" y="683951"/>
                          <a:pt x="1143555" y="702987"/>
                        </a:cubicBezTo>
                        <a:cubicBezTo>
                          <a:pt x="909827" y="722023"/>
                          <a:pt x="811609" y="663603"/>
                          <a:pt x="579985" y="702987"/>
                        </a:cubicBezTo>
                        <a:cubicBezTo>
                          <a:pt x="348361" y="742371"/>
                          <a:pt x="246966" y="661447"/>
                          <a:pt x="0" y="702987"/>
                        </a:cubicBezTo>
                        <a:cubicBezTo>
                          <a:pt x="-31953" y="567934"/>
                          <a:pt x="30976" y="447839"/>
                          <a:pt x="0" y="351494"/>
                        </a:cubicBezTo>
                        <a:cubicBezTo>
                          <a:pt x="-30976" y="255149"/>
                          <a:pt x="11158" y="79534"/>
                          <a:pt x="0" y="0"/>
                        </a:cubicBezTo>
                        <a:close/>
                      </a:path>
                      <a:path w="1641467" h="702987" stroke="0" extrusionOk="0">
                        <a:moveTo>
                          <a:pt x="0" y="0"/>
                        </a:moveTo>
                        <a:cubicBezTo>
                          <a:pt x="151298" y="-47455"/>
                          <a:pt x="348449" y="44068"/>
                          <a:pt x="530741" y="0"/>
                        </a:cubicBezTo>
                        <a:cubicBezTo>
                          <a:pt x="713033" y="-44068"/>
                          <a:pt x="961451" y="51979"/>
                          <a:pt x="1110726" y="0"/>
                        </a:cubicBezTo>
                        <a:cubicBezTo>
                          <a:pt x="1260001" y="-51979"/>
                          <a:pt x="1450539" y="48359"/>
                          <a:pt x="1641467" y="0"/>
                        </a:cubicBezTo>
                        <a:cubicBezTo>
                          <a:pt x="1653832" y="169795"/>
                          <a:pt x="1612641" y="229131"/>
                          <a:pt x="1641467" y="358523"/>
                        </a:cubicBezTo>
                        <a:cubicBezTo>
                          <a:pt x="1670293" y="487915"/>
                          <a:pt x="1638022" y="580150"/>
                          <a:pt x="1641467" y="702987"/>
                        </a:cubicBezTo>
                        <a:cubicBezTo>
                          <a:pt x="1460521" y="760661"/>
                          <a:pt x="1307859" y="670163"/>
                          <a:pt x="1143555" y="702987"/>
                        </a:cubicBezTo>
                        <a:cubicBezTo>
                          <a:pt x="979251" y="735811"/>
                          <a:pt x="844217" y="694150"/>
                          <a:pt x="563570" y="702987"/>
                        </a:cubicBezTo>
                        <a:cubicBezTo>
                          <a:pt x="282923" y="711824"/>
                          <a:pt x="227303" y="665870"/>
                          <a:pt x="0" y="702987"/>
                        </a:cubicBezTo>
                        <a:cubicBezTo>
                          <a:pt x="-30535" y="609888"/>
                          <a:pt x="3521" y="494090"/>
                          <a:pt x="0" y="344464"/>
                        </a:cubicBezTo>
                        <a:cubicBezTo>
                          <a:pt x="-3521" y="194838"/>
                          <a:pt x="29988" y="15718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nl-NL" sz="1400" b="1" dirty="0">
                <a:solidFill>
                  <a:schemeClr val="tx1"/>
                </a:solidFill>
              </a:rPr>
              <a:t>Voorlopig ontwerp &gt; SSK raming</a:t>
            </a:r>
          </a:p>
        </p:txBody>
      </p:sp>
      <p:sp>
        <p:nvSpPr>
          <p:cNvPr id="12" name="Rechthoek 11">
            <a:extLst>
              <a:ext uri="{FF2B5EF4-FFF2-40B4-BE49-F238E27FC236}">
                <a16:creationId xmlns:a16="http://schemas.microsoft.com/office/drawing/2014/main" id="{F1183B1B-9968-0664-F961-0300EEB8072F}"/>
              </a:ext>
            </a:extLst>
          </p:cNvPr>
          <p:cNvSpPr/>
          <p:nvPr/>
        </p:nvSpPr>
        <p:spPr>
          <a:xfrm>
            <a:off x="5870127" y="4008936"/>
            <a:ext cx="1641467" cy="702987"/>
          </a:xfrm>
          <a:prstGeom prst="rect">
            <a:avLst/>
          </a:prstGeom>
          <a:solidFill>
            <a:srgbClr val="97C141">
              <a:alpha val="80000"/>
            </a:srgbClr>
          </a:solidFill>
          <a:ln>
            <a:solidFill>
              <a:srgbClr val="97C14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nl-NL" sz="1400" b="1" dirty="0">
                <a:solidFill>
                  <a:schemeClr val="tx1"/>
                </a:solidFill>
              </a:rPr>
              <a:t>Definitief ontwerp &gt; SSK raming</a:t>
            </a:r>
          </a:p>
        </p:txBody>
      </p:sp>
      <p:sp>
        <p:nvSpPr>
          <p:cNvPr id="13" name="Pijl omhoog 12">
            <a:extLst>
              <a:ext uri="{FF2B5EF4-FFF2-40B4-BE49-F238E27FC236}">
                <a16:creationId xmlns:a16="http://schemas.microsoft.com/office/drawing/2014/main" id="{C6082A9D-05B1-23C0-EFBC-01E1F3F5A784}"/>
              </a:ext>
            </a:extLst>
          </p:cNvPr>
          <p:cNvSpPr/>
          <p:nvPr/>
        </p:nvSpPr>
        <p:spPr>
          <a:xfrm>
            <a:off x="1562100" y="5597771"/>
            <a:ext cx="243425" cy="304658"/>
          </a:xfrm>
          <a:prstGeom prst="upArrow">
            <a:avLst/>
          </a:prstGeom>
          <a:solidFill>
            <a:srgbClr val="97C141">
              <a:alpha val="9804"/>
            </a:srgbClr>
          </a:solidFill>
          <a:ln>
            <a:solidFill>
              <a:srgbClr val="97C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hthoek 22">
            <a:extLst>
              <a:ext uri="{FF2B5EF4-FFF2-40B4-BE49-F238E27FC236}">
                <a16:creationId xmlns:a16="http://schemas.microsoft.com/office/drawing/2014/main" id="{45DD7339-B98C-9403-7601-374CB6E3C461}"/>
              </a:ext>
            </a:extLst>
          </p:cNvPr>
          <p:cNvSpPr/>
          <p:nvPr/>
        </p:nvSpPr>
        <p:spPr>
          <a:xfrm>
            <a:off x="3488013" y="4006871"/>
            <a:ext cx="1641467" cy="702987"/>
          </a:xfrm>
          <a:prstGeom prst="rect">
            <a:avLst/>
          </a:prstGeom>
          <a:solidFill>
            <a:srgbClr val="97C141">
              <a:alpha val="30000"/>
            </a:srgbClr>
          </a:solidFill>
          <a:ln>
            <a:solidFill>
              <a:srgbClr val="97C141"/>
            </a:solidFill>
            <a:extLst>
              <a:ext uri="{C807C97D-BFC1-408E-A445-0C87EB9F89A2}">
                <ask:lineSketchStyleProps xmlns:ask="http://schemas.microsoft.com/office/drawing/2018/sketchyshapes" sd="2926325195">
                  <a:custGeom>
                    <a:avLst/>
                    <a:gdLst>
                      <a:gd name="connsiteX0" fmla="*/ 0 w 1641467"/>
                      <a:gd name="connsiteY0" fmla="*/ 0 h 702987"/>
                      <a:gd name="connsiteX1" fmla="*/ 547156 w 1641467"/>
                      <a:gd name="connsiteY1" fmla="*/ 0 h 702987"/>
                      <a:gd name="connsiteX2" fmla="*/ 1077897 w 1641467"/>
                      <a:gd name="connsiteY2" fmla="*/ 0 h 702987"/>
                      <a:gd name="connsiteX3" fmla="*/ 1641467 w 1641467"/>
                      <a:gd name="connsiteY3" fmla="*/ 0 h 702987"/>
                      <a:gd name="connsiteX4" fmla="*/ 1641467 w 1641467"/>
                      <a:gd name="connsiteY4" fmla="*/ 330404 h 702987"/>
                      <a:gd name="connsiteX5" fmla="*/ 1641467 w 1641467"/>
                      <a:gd name="connsiteY5" fmla="*/ 702987 h 702987"/>
                      <a:gd name="connsiteX6" fmla="*/ 1110726 w 1641467"/>
                      <a:gd name="connsiteY6" fmla="*/ 702987 h 702987"/>
                      <a:gd name="connsiteX7" fmla="*/ 612814 w 1641467"/>
                      <a:gd name="connsiteY7" fmla="*/ 702987 h 702987"/>
                      <a:gd name="connsiteX8" fmla="*/ 0 w 1641467"/>
                      <a:gd name="connsiteY8" fmla="*/ 702987 h 702987"/>
                      <a:gd name="connsiteX9" fmla="*/ 0 w 1641467"/>
                      <a:gd name="connsiteY9" fmla="*/ 351494 h 702987"/>
                      <a:gd name="connsiteX10" fmla="*/ 0 w 1641467"/>
                      <a:gd name="connsiteY10" fmla="*/ 0 h 70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1467" h="702987" fill="none" extrusionOk="0">
                        <a:moveTo>
                          <a:pt x="0" y="0"/>
                        </a:moveTo>
                        <a:cubicBezTo>
                          <a:pt x="131803" y="-47046"/>
                          <a:pt x="289990" y="58803"/>
                          <a:pt x="547156" y="0"/>
                        </a:cubicBezTo>
                        <a:cubicBezTo>
                          <a:pt x="804322" y="-58803"/>
                          <a:pt x="871392" y="56205"/>
                          <a:pt x="1077897" y="0"/>
                        </a:cubicBezTo>
                        <a:cubicBezTo>
                          <a:pt x="1284402" y="-56205"/>
                          <a:pt x="1380157" y="42518"/>
                          <a:pt x="1641467" y="0"/>
                        </a:cubicBezTo>
                        <a:cubicBezTo>
                          <a:pt x="1680052" y="71141"/>
                          <a:pt x="1615834" y="181162"/>
                          <a:pt x="1641467" y="330404"/>
                        </a:cubicBezTo>
                        <a:cubicBezTo>
                          <a:pt x="1667100" y="479646"/>
                          <a:pt x="1617760" y="599591"/>
                          <a:pt x="1641467" y="702987"/>
                        </a:cubicBezTo>
                        <a:cubicBezTo>
                          <a:pt x="1491171" y="722776"/>
                          <a:pt x="1236331" y="653982"/>
                          <a:pt x="1110726" y="702987"/>
                        </a:cubicBezTo>
                        <a:cubicBezTo>
                          <a:pt x="985121" y="751992"/>
                          <a:pt x="836432" y="667520"/>
                          <a:pt x="612814" y="702987"/>
                        </a:cubicBezTo>
                        <a:cubicBezTo>
                          <a:pt x="389196" y="738454"/>
                          <a:pt x="279838" y="638059"/>
                          <a:pt x="0" y="702987"/>
                        </a:cubicBezTo>
                        <a:cubicBezTo>
                          <a:pt x="-33954" y="605205"/>
                          <a:pt x="1171" y="432259"/>
                          <a:pt x="0" y="351494"/>
                        </a:cubicBezTo>
                        <a:cubicBezTo>
                          <a:pt x="-1171" y="270729"/>
                          <a:pt x="1908" y="160836"/>
                          <a:pt x="0" y="0"/>
                        </a:cubicBezTo>
                        <a:close/>
                      </a:path>
                      <a:path w="1641467" h="702987" stroke="0" extrusionOk="0">
                        <a:moveTo>
                          <a:pt x="0" y="0"/>
                        </a:moveTo>
                        <a:cubicBezTo>
                          <a:pt x="276880" y="-53469"/>
                          <a:pt x="433399" y="39692"/>
                          <a:pt x="579985" y="0"/>
                        </a:cubicBezTo>
                        <a:cubicBezTo>
                          <a:pt x="726571" y="-39692"/>
                          <a:pt x="915314" y="16296"/>
                          <a:pt x="1159970" y="0"/>
                        </a:cubicBezTo>
                        <a:cubicBezTo>
                          <a:pt x="1404627" y="-16296"/>
                          <a:pt x="1509216" y="36152"/>
                          <a:pt x="1641467" y="0"/>
                        </a:cubicBezTo>
                        <a:cubicBezTo>
                          <a:pt x="1653980" y="175537"/>
                          <a:pt x="1626516" y="262803"/>
                          <a:pt x="1641467" y="358523"/>
                        </a:cubicBezTo>
                        <a:cubicBezTo>
                          <a:pt x="1656418" y="454243"/>
                          <a:pt x="1613276" y="585244"/>
                          <a:pt x="1641467" y="702987"/>
                        </a:cubicBezTo>
                        <a:cubicBezTo>
                          <a:pt x="1519024" y="706409"/>
                          <a:pt x="1373893" y="697501"/>
                          <a:pt x="1127141" y="702987"/>
                        </a:cubicBezTo>
                        <a:cubicBezTo>
                          <a:pt x="880389" y="708473"/>
                          <a:pt x="715238" y="701496"/>
                          <a:pt x="579985" y="702987"/>
                        </a:cubicBezTo>
                        <a:cubicBezTo>
                          <a:pt x="444732" y="704478"/>
                          <a:pt x="240894" y="663869"/>
                          <a:pt x="0" y="702987"/>
                        </a:cubicBezTo>
                        <a:cubicBezTo>
                          <a:pt x="-853" y="559389"/>
                          <a:pt x="19184" y="499933"/>
                          <a:pt x="0" y="372583"/>
                        </a:cubicBezTo>
                        <a:cubicBezTo>
                          <a:pt x="-19184" y="245233"/>
                          <a:pt x="27367" y="10186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dirty="0">
              <a:solidFill>
                <a:schemeClr val="tx1"/>
              </a:solidFill>
            </a:endParaRPr>
          </a:p>
          <a:p>
            <a:pPr algn="ctr"/>
            <a:r>
              <a:rPr lang="nl-NL" sz="1200" dirty="0">
                <a:solidFill>
                  <a:schemeClr val="tx1"/>
                </a:solidFill>
              </a:rPr>
              <a:t>Materieelinzet en materiaal </a:t>
            </a:r>
            <a:r>
              <a:rPr lang="nl-NL" sz="1200" dirty="0" err="1">
                <a:solidFill>
                  <a:schemeClr val="tx1"/>
                </a:solidFill>
              </a:rPr>
              <a:t>obv</a:t>
            </a:r>
            <a:r>
              <a:rPr lang="nl-NL" sz="1200" dirty="0">
                <a:solidFill>
                  <a:schemeClr val="tx1"/>
                </a:solidFill>
              </a:rPr>
              <a:t> VO</a:t>
            </a:r>
          </a:p>
          <a:p>
            <a:pPr algn="ctr"/>
            <a:endParaRPr lang="nl-NL" sz="1200" dirty="0">
              <a:solidFill>
                <a:schemeClr val="tx1"/>
              </a:solidFill>
            </a:endParaRPr>
          </a:p>
        </p:txBody>
      </p:sp>
      <p:sp>
        <p:nvSpPr>
          <p:cNvPr id="29" name="Rechthoek 28">
            <a:extLst>
              <a:ext uri="{FF2B5EF4-FFF2-40B4-BE49-F238E27FC236}">
                <a16:creationId xmlns:a16="http://schemas.microsoft.com/office/drawing/2014/main" id="{07DDD713-727F-BB45-F37A-728373E1D87E}"/>
              </a:ext>
            </a:extLst>
          </p:cNvPr>
          <p:cNvSpPr/>
          <p:nvPr/>
        </p:nvSpPr>
        <p:spPr>
          <a:xfrm>
            <a:off x="5870961" y="3010824"/>
            <a:ext cx="3588814" cy="702987"/>
          </a:xfrm>
          <a:prstGeom prst="rect">
            <a:avLst/>
          </a:prstGeom>
          <a:solidFill>
            <a:srgbClr val="97C141">
              <a:alpha val="80000"/>
            </a:srgbClr>
          </a:solidFill>
          <a:ln>
            <a:solidFill>
              <a:srgbClr val="97C14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dirty="0">
              <a:solidFill>
                <a:schemeClr val="tx1"/>
              </a:solidFill>
            </a:endParaRPr>
          </a:p>
          <a:p>
            <a:pPr algn="ctr"/>
            <a:r>
              <a:rPr lang="nl-NL" sz="1200" dirty="0">
                <a:solidFill>
                  <a:schemeClr val="tx1"/>
                </a:solidFill>
              </a:rPr>
              <a:t>Definitief #/soort/ type/</a:t>
            </a:r>
          </a:p>
          <a:p>
            <a:pPr algn="ctr"/>
            <a:r>
              <a:rPr lang="nl-NL" sz="1200" dirty="0">
                <a:solidFill>
                  <a:schemeClr val="tx1"/>
                </a:solidFill>
              </a:rPr>
              <a:t>inzet/materieel/materiaal/herkomst</a:t>
            </a:r>
          </a:p>
          <a:p>
            <a:pPr algn="ctr"/>
            <a:endParaRPr lang="nl-NL" sz="1200" dirty="0">
              <a:solidFill>
                <a:schemeClr val="tx1"/>
              </a:solidFill>
            </a:endParaRPr>
          </a:p>
        </p:txBody>
      </p:sp>
      <p:sp>
        <p:nvSpPr>
          <p:cNvPr id="31" name="Pijl omhoog 30">
            <a:extLst>
              <a:ext uri="{FF2B5EF4-FFF2-40B4-BE49-F238E27FC236}">
                <a16:creationId xmlns:a16="http://schemas.microsoft.com/office/drawing/2014/main" id="{63B97CEF-0E18-5060-621E-0B96336CD0EF}"/>
              </a:ext>
            </a:extLst>
          </p:cNvPr>
          <p:cNvSpPr/>
          <p:nvPr/>
        </p:nvSpPr>
        <p:spPr>
          <a:xfrm rot="5400000" flipH="1">
            <a:off x="9490392" y="3198445"/>
            <a:ext cx="243425" cy="304658"/>
          </a:xfrm>
          <a:prstGeom prst="upArrow">
            <a:avLst/>
          </a:prstGeom>
          <a:solidFill>
            <a:srgbClr val="97C141">
              <a:alpha val="80000"/>
            </a:srgbClr>
          </a:solidFill>
          <a:ln>
            <a:solidFill>
              <a:srgbClr val="97C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2" name="Rechthoek 31">
            <a:extLst>
              <a:ext uri="{FF2B5EF4-FFF2-40B4-BE49-F238E27FC236}">
                <a16:creationId xmlns:a16="http://schemas.microsoft.com/office/drawing/2014/main" id="{C0B61715-C287-5564-EED0-DD06476EDB11}"/>
              </a:ext>
            </a:extLst>
          </p:cNvPr>
          <p:cNvSpPr/>
          <p:nvPr/>
        </p:nvSpPr>
        <p:spPr>
          <a:xfrm>
            <a:off x="8192323" y="2153403"/>
            <a:ext cx="1720195" cy="535883"/>
          </a:xfrm>
          <a:prstGeom prst="rect">
            <a:avLst/>
          </a:prstGeom>
          <a:solidFill>
            <a:schemeClr val="bg1"/>
          </a:solidFill>
          <a:ln>
            <a:solidFill>
              <a:srgbClr val="013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nl-NL" sz="1400" b="1" dirty="0">
                <a:solidFill>
                  <a:srgbClr val="013A57"/>
                </a:solidFill>
              </a:rPr>
              <a:t>Input file</a:t>
            </a:r>
          </a:p>
        </p:txBody>
      </p:sp>
      <p:sp>
        <p:nvSpPr>
          <p:cNvPr id="33" name="Rechthoek 32">
            <a:extLst>
              <a:ext uri="{FF2B5EF4-FFF2-40B4-BE49-F238E27FC236}">
                <a16:creationId xmlns:a16="http://schemas.microsoft.com/office/drawing/2014/main" id="{13E48322-FABB-15E0-64BD-549C3F41E699}"/>
              </a:ext>
            </a:extLst>
          </p:cNvPr>
          <p:cNvSpPr/>
          <p:nvPr/>
        </p:nvSpPr>
        <p:spPr>
          <a:xfrm>
            <a:off x="9264641" y="1291248"/>
            <a:ext cx="2409424" cy="535883"/>
          </a:xfrm>
          <a:prstGeom prst="rect">
            <a:avLst/>
          </a:prstGeom>
          <a:solidFill>
            <a:schemeClr val="bg1"/>
          </a:solidFill>
          <a:ln>
            <a:solidFill>
              <a:srgbClr val="013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r">
              <a:buNone/>
            </a:pPr>
            <a:r>
              <a:rPr lang="nl-NL" sz="1400" b="1" dirty="0">
                <a:solidFill>
                  <a:srgbClr val="013A57"/>
                </a:solidFill>
              </a:rPr>
              <a:t>&gt; resultaat voor vergunningsaanvraag</a:t>
            </a:r>
          </a:p>
        </p:txBody>
      </p:sp>
      <p:sp>
        <p:nvSpPr>
          <p:cNvPr id="35" name="Gebogen pijl omhoog 34">
            <a:extLst>
              <a:ext uri="{FF2B5EF4-FFF2-40B4-BE49-F238E27FC236}">
                <a16:creationId xmlns:a16="http://schemas.microsoft.com/office/drawing/2014/main" id="{60FA7613-866D-90D2-CFFD-D1C2BDEDF320}"/>
              </a:ext>
            </a:extLst>
          </p:cNvPr>
          <p:cNvSpPr/>
          <p:nvPr/>
        </p:nvSpPr>
        <p:spPr>
          <a:xfrm>
            <a:off x="2489867" y="5630183"/>
            <a:ext cx="1988176" cy="702987"/>
          </a:xfrm>
          <a:prstGeom prst="bentUpArrow">
            <a:avLst/>
          </a:prstGeom>
          <a:solidFill>
            <a:srgbClr val="97C141">
              <a:alpha val="9804"/>
            </a:srgbClr>
          </a:solidFill>
          <a:ln>
            <a:solidFill>
              <a:srgbClr val="97C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6" name="Gebogen pijl omhoog 35">
            <a:extLst>
              <a:ext uri="{FF2B5EF4-FFF2-40B4-BE49-F238E27FC236}">
                <a16:creationId xmlns:a16="http://schemas.microsoft.com/office/drawing/2014/main" id="{6DC2B769-A198-8B8C-E991-3698EAD2E4A2}"/>
              </a:ext>
            </a:extLst>
          </p:cNvPr>
          <p:cNvSpPr/>
          <p:nvPr/>
        </p:nvSpPr>
        <p:spPr>
          <a:xfrm>
            <a:off x="5129479" y="4718312"/>
            <a:ext cx="1750662" cy="629665"/>
          </a:xfrm>
          <a:prstGeom prst="bentUpArrow">
            <a:avLst/>
          </a:prstGeom>
          <a:solidFill>
            <a:srgbClr val="97C141">
              <a:alpha val="40000"/>
            </a:srgbClr>
          </a:solidFill>
          <a:ln>
            <a:solidFill>
              <a:srgbClr val="97C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9" name="Pijl omhoog 38">
            <a:extLst>
              <a:ext uri="{FF2B5EF4-FFF2-40B4-BE49-F238E27FC236}">
                <a16:creationId xmlns:a16="http://schemas.microsoft.com/office/drawing/2014/main" id="{0487075D-F981-0824-65DE-15B10D3D5E1B}"/>
              </a:ext>
            </a:extLst>
          </p:cNvPr>
          <p:cNvSpPr/>
          <p:nvPr/>
        </p:nvSpPr>
        <p:spPr>
          <a:xfrm>
            <a:off x="8909371" y="2710009"/>
            <a:ext cx="243425" cy="304658"/>
          </a:xfrm>
          <a:prstGeom prst="upArrow">
            <a:avLst/>
          </a:prstGeom>
          <a:solidFill>
            <a:srgbClr val="97C141">
              <a:alpha val="80000"/>
            </a:srgbClr>
          </a:solidFill>
          <a:ln>
            <a:solidFill>
              <a:srgbClr val="97C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0" name="Pijl omhoog 39">
            <a:extLst>
              <a:ext uri="{FF2B5EF4-FFF2-40B4-BE49-F238E27FC236}">
                <a16:creationId xmlns:a16="http://schemas.microsoft.com/office/drawing/2014/main" id="{14097B50-EC07-030B-6417-9EE2428BEA70}"/>
              </a:ext>
            </a:extLst>
          </p:cNvPr>
          <p:cNvSpPr/>
          <p:nvPr/>
        </p:nvSpPr>
        <p:spPr>
          <a:xfrm>
            <a:off x="9478837" y="1842691"/>
            <a:ext cx="243425" cy="304658"/>
          </a:xfrm>
          <a:prstGeom prst="upArrow">
            <a:avLst/>
          </a:prstGeom>
          <a:solidFill>
            <a:srgbClr val="97C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0" name="Afbeelding 9">
            <a:extLst>
              <a:ext uri="{FF2B5EF4-FFF2-40B4-BE49-F238E27FC236}">
                <a16:creationId xmlns:a16="http://schemas.microsoft.com/office/drawing/2014/main" id="{37DE251B-0BEF-0B3C-5E46-FDEF8895220A}"/>
              </a:ext>
            </a:extLst>
          </p:cNvPr>
          <p:cNvPicPr>
            <a:picLocks noChangeAspect="1"/>
          </p:cNvPicPr>
          <p:nvPr/>
        </p:nvPicPr>
        <p:blipFill rotWithShape="1">
          <a:blip r:embed="rId3">
            <a:extLst>
              <a:ext uri="{28A0092B-C50C-407E-A947-70E740481C1C}">
                <a14:useLocalDpi xmlns:a14="http://schemas.microsoft.com/office/drawing/2010/main"/>
              </a:ext>
            </a:extLst>
          </a:blip>
          <a:srcRect b="32780"/>
          <a:stretch/>
        </p:blipFill>
        <p:spPr>
          <a:xfrm>
            <a:off x="9264641" y="2224167"/>
            <a:ext cx="586671" cy="394356"/>
          </a:xfrm>
          <a:prstGeom prst="rect">
            <a:avLst/>
          </a:prstGeom>
        </p:spPr>
      </p:pic>
      <p:pic>
        <p:nvPicPr>
          <p:cNvPr id="17" name="Afbeelding 16">
            <a:extLst>
              <a:ext uri="{FF2B5EF4-FFF2-40B4-BE49-F238E27FC236}">
                <a16:creationId xmlns:a16="http://schemas.microsoft.com/office/drawing/2014/main" id="{7BB633BE-A09F-4B32-285C-085D17C63989}"/>
              </a:ext>
            </a:extLst>
          </p:cNvPr>
          <p:cNvPicPr>
            <a:picLocks noChangeAspect="1"/>
          </p:cNvPicPr>
          <p:nvPr/>
        </p:nvPicPr>
        <p:blipFill>
          <a:blip r:embed="rId4"/>
          <a:stretch>
            <a:fillRect/>
          </a:stretch>
        </p:blipFill>
        <p:spPr>
          <a:xfrm>
            <a:off x="10058533" y="2500814"/>
            <a:ext cx="1988176" cy="1988176"/>
          </a:xfrm>
          <a:prstGeom prst="rect">
            <a:avLst/>
          </a:prstGeom>
        </p:spPr>
      </p:pic>
      <p:sp>
        <p:nvSpPr>
          <p:cNvPr id="24" name="Tekstvak 23">
            <a:extLst>
              <a:ext uri="{FF2B5EF4-FFF2-40B4-BE49-F238E27FC236}">
                <a16:creationId xmlns:a16="http://schemas.microsoft.com/office/drawing/2014/main" id="{468983D8-29BE-CC1F-D12A-EECB4D2D4A8D}"/>
              </a:ext>
            </a:extLst>
          </p:cNvPr>
          <p:cNvSpPr txBox="1"/>
          <p:nvPr/>
        </p:nvSpPr>
        <p:spPr>
          <a:xfrm>
            <a:off x="10058533" y="2904142"/>
            <a:ext cx="1988175" cy="1384995"/>
          </a:xfrm>
          <a:prstGeom prst="rect">
            <a:avLst/>
          </a:prstGeom>
          <a:noFill/>
        </p:spPr>
        <p:txBody>
          <a:bodyPr wrap="square" rtlCol="0">
            <a:spAutoFit/>
          </a:bodyPr>
          <a:lstStyle/>
          <a:p>
            <a:pPr marL="0" indent="0" algn="ctr">
              <a:buNone/>
            </a:pPr>
            <a:r>
              <a:rPr lang="nl-NL" sz="1400" b="1" dirty="0">
                <a:solidFill>
                  <a:srgbClr val="013A57"/>
                </a:solidFill>
              </a:rPr>
              <a:t>Referentie</a:t>
            </a:r>
          </a:p>
          <a:p>
            <a:pPr marL="0" indent="0" algn="ctr">
              <a:buNone/>
            </a:pPr>
            <a:r>
              <a:rPr lang="nl-NL" sz="1400" b="1" dirty="0">
                <a:solidFill>
                  <a:srgbClr val="013A57"/>
                </a:solidFill>
              </a:rPr>
              <a:t>gegevens voor monitoring en handhaving bij uitvoering</a:t>
            </a:r>
          </a:p>
          <a:p>
            <a:endParaRPr lang="nl-NL" sz="1400" dirty="0"/>
          </a:p>
        </p:txBody>
      </p:sp>
      <p:sp>
        <p:nvSpPr>
          <p:cNvPr id="42" name="Pijl omhoog 41">
            <a:extLst>
              <a:ext uri="{FF2B5EF4-FFF2-40B4-BE49-F238E27FC236}">
                <a16:creationId xmlns:a16="http://schemas.microsoft.com/office/drawing/2014/main" id="{E9C74E06-966B-A725-8477-7830E96D910B}"/>
              </a:ext>
            </a:extLst>
          </p:cNvPr>
          <p:cNvSpPr/>
          <p:nvPr/>
        </p:nvSpPr>
        <p:spPr>
          <a:xfrm>
            <a:off x="6593768" y="3706292"/>
            <a:ext cx="243425" cy="304658"/>
          </a:xfrm>
          <a:prstGeom prst="upArrow">
            <a:avLst/>
          </a:prstGeom>
          <a:solidFill>
            <a:srgbClr val="97C141">
              <a:alpha val="80000"/>
            </a:srgbClr>
          </a:solidFill>
          <a:ln>
            <a:solidFill>
              <a:srgbClr val="97C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43" name="Afbeelding 42">
            <a:extLst>
              <a:ext uri="{FF2B5EF4-FFF2-40B4-BE49-F238E27FC236}">
                <a16:creationId xmlns:a16="http://schemas.microsoft.com/office/drawing/2014/main" id="{C1D1A065-A148-EBF4-0C2F-9762767F3154}"/>
              </a:ext>
            </a:extLst>
          </p:cNvPr>
          <p:cNvPicPr>
            <a:picLocks noChangeAspect="1"/>
          </p:cNvPicPr>
          <p:nvPr/>
        </p:nvPicPr>
        <p:blipFill rotWithShape="1">
          <a:blip r:embed="rId3">
            <a:extLst>
              <a:ext uri="{28A0092B-C50C-407E-A947-70E740481C1C}">
                <a14:useLocalDpi xmlns:a14="http://schemas.microsoft.com/office/drawing/2010/main"/>
              </a:ext>
            </a:extLst>
          </a:blip>
          <a:srcRect b="32780"/>
          <a:stretch/>
        </p:blipFill>
        <p:spPr>
          <a:xfrm>
            <a:off x="9327566" y="1363117"/>
            <a:ext cx="586671" cy="394356"/>
          </a:xfrm>
          <a:prstGeom prst="rect">
            <a:avLst/>
          </a:prstGeom>
        </p:spPr>
      </p:pic>
    </p:spTree>
    <p:extLst>
      <p:ext uri="{BB962C8B-B14F-4D97-AF65-F5344CB8AC3E}">
        <p14:creationId xmlns:p14="http://schemas.microsoft.com/office/powerpoint/2010/main" val="1260080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3F31EF-9CDF-3979-1130-14489B1FE11C}"/>
              </a:ext>
            </a:extLst>
          </p:cNvPr>
          <p:cNvSpPr>
            <a:spLocks noGrp="1"/>
          </p:cNvSpPr>
          <p:nvPr>
            <p:ph type="title"/>
          </p:nvPr>
        </p:nvSpPr>
        <p:spPr>
          <a:xfrm>
            <a:off x="828000" y="252000"/>
            <a:ext cx="8828417" cy="720000"/>
          </a:xfrm>
        </p:spPr>
        <p:txBody>
          <a:bodyPr/>
          <a:lstStyle/>
          <a:p>
            <a:r>
              <a:rPr lang="nl-NL" dirty="0"/>
              <a:t>Emissie monitoring en handhaving</a:t>
            </a:r>
            <a:br>
              <a:rPr lang="nl-NL" sz="4000" dirty="0"/>
            </a:br>
            <a:endParaRPr lang="nl-NL" dirty="0"/>
          </a:p>
        </p:txBody>
      </p:sp>
      <p:sp>
        <p:nvSpPr>
          <p:cNvPr id="3" name="Tijdelijke aanduiding voor inhoud 2">
            <a:extLst>
              <a:ext uri="{FF2B5EF4-FFF2-40B4-BE49-F238E27FC236}">
                <a16:creationId xmlns:a16="http://schemas.microsoft.com/office/drawing/2014/main" id="{8BAB1E4F-2F19-81CA-FA8F-FD5D7A0FCE91}"/>
              </a:ext>
            </a:extLst>
          </p:cNvPr>
          <p:cNvSpPr txBox="1">
            <a:spLocks/>
          </p:cNvSpPr>
          <p:nvPr/>
        </p:nvSpPr>
        <p:spPr>
          <a:xfrm>
            <a:off x="848400" y="1440001"/>
            <a:ext cx="4508791" cy="386046"/>
          </a:xfrm>
          <a:prstGeom prst="rect">
            <a:avLst/>
          </a:prstGeom>
        </p:spPr>
        <p:txBody>
          <a:bodyPr vert="horz" wrap="none" lIns="0" tIns="45720" rIns="91440" bIns="45720" rtlCol="0">
            <a:noAutofit/>
          </a:bodyPr>
          <a:lstStyle>
            <a:lvl1pPr marL="0" indent="0" algn="l" defTabSz="914400" rtl="0" eaLnBrk="1" latinLnBrk="0" hangingPunct="1">
              <a:lnSpc>
                <a:spcPct val="90000"/>
              </a:lnSpc>
              <a:spcBef>
                <a:spcPts val="1000"/>
              </a:spcBef>
              <a:buClr>
                <a:srgbClr val="97C141"/>
              </a:buClr>
              <a:buFont typeface="Arial" panose="020B0604020202020204" pitchFamily="34" charset="0"/>
              <a:buNone/>
              <a:defRPr sz="2400" kern="1200" baseline="0">
                <a:solidFill>
                  <a:srgbClr val="013A57"/>
                </a:solidFill>
                <a:latin typeface="Calibri" panose="020F0502020204030204" pitchFamily="34" charset="0"/>
                <a:ea typeface="+mn-ea"/>
                <a:cs typeface="+mn-cs"/>
              </a:defRPr>
            </a:lvl1pPr>
            <a:lvl2pPr marL="457200" indent="0" algn="ctr" defTabSz="914400" rtl="0" eaLnBrk="1" latinLnBrk="0" hangingPunct="1">
              <a:lnSpc>
                <a:spcPct val="90000"/>
              </a:lnSpc>
              <a:spcBef>
                <a:spcPts val="500"/>
              </a:spcBef>
              <a:buClr>
                <a:srgbClr val="97C141"/>
              </a:buClr>
              <a:buFont typeface="Arial" panose="020B0604020202020204" pitchFamily="34" charset="0"/>
              <a:buNone/>
              <a:defRPr sz="2000" kern="1200" baseline="0">
                <a:solidFill>
                  <a:srgbClr val="013A57"/>
                </a:solidFill>
                <a:latin typeface="Calibri" panose="020F0502020204030204" pitchFamily="34" charset="0"/>
                <a:ea typeface="+mn-ea"/>
                <a:cs typeface="+mn-cs"/>
              </a:defRPr>
            </a:lvl2pPr>
            <a:lvl3pPr marL="914400" indent="0" algn="ctr" defTabSz="914400" rtl="0" eaLnBrk="1" latinLnBrk="0" hangingPunct="1">
              <a:lnSpc>
                <a:spcPct val="90000"/>
              </a:lnSpc>
              <a:spcBef>
                <a:spcPts val="500"/>
              </a:spcBef>
              <a:buClr>
                <a:srgbClr val="97C141"/>
              </a:buClr>
              <a:buFont typeface="Arial" panose="020B0604020202020204" pitchFamily="34" charset="0"/>
              <a:buNone/>
              <a:defRPr sz="1800" kern="1200" baseline="0">
                <a:solidFill>
                  <a:srgbClr val="013A57"/>
                </a:solidFill>
                <a:latin typeface="Calibri" panose="020F0502020204030204" pitchFamily="34" charset="0"/>
                <a:ea typeface="+mn-ea"/>
                <a:cs typeface="+mn-cs"/>
              </a:defRPr>
            </a:lvl3pPr>
            <a:lvl4pPr marL="1371600" indent="0" algn="ctr" defTabSz="914400" rtl="0" eaLnBrk="1" latinLnBrk="0" hangingPunct="1">
              <a:lnSpc>
                <a:spcPct val="90000"/>
              </a:lnSpc>
              <a:spcBef>
                <a:spcPts val="500"/>
              </a:spcBef>
              <a:buClr>
                <a:srgbClr val="97C141"/>
              </a:buClr>
              <a:buFont typeface="Arial" panose="020B0604020202020204" pitchFamily="34" charset="0"/>
              <a:buNone/>
              <a:defRPr sz="1600" kern="1200" baseline="0">
                <a:solidFill>
                  <a:srgbClr val="013A57"/>
                </a:solidFill>
                <a:latin typeface="Calibri" panose="020F0502020204030204" pitchFamily="34" charset="0"/>
                <a:ea typeface="+mn-ea"/>
                <a:cs typeface="+mn-cs"/>
              </a:defRPr>
            </a:lvl4pPr>
            <a:lvl5pPr marL="1828800" indent="0" algn="ctr" defTabSz="914400" rtl="0" eaLnBrk="1" latinLnBrk="0" hangingPunct="1">
              <a:lnSpc>
                <a:spcPct val="90000"/>
              </a:lnSpc>
              <a:spcBef>
                <a:spcPts val="500"/>
              </a:spcBef>
              <a:buClr>
                <a:srgbClr val="97C141"/>
              </a:buClr>
              <a:buFont typeface="Arial" panose="020B0604020202020204" pitchFamily="34" charset="0"/>
              <a:buNone/>
              <a:defRPr sz="1600" kern="1200" baseline="0">
                <a:solidFill>
                  <a:srgbClr val="013A57"/>
                </a:solidFill>
                <a:latin typeface="Calibri" panose="020F0502020204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2200"/>
              </a:lnSpc>
            </a:pPr>
            <a:r>
              <a:rPr lang="nl-NL" sz="2800" b="1" dirty="0">
                <a:solidFill>
                  <a:schemeClr val="tx1"/>
                </a:solidFill>
              </a:rPr>
              <a:t>Van schets tot en met aantonen</a:t>
            </a:r>
          </a:p>
        </p:txBody>
      </p:sp>
      <p:sp>
        <p:nvSpPr>
          <p:cNvPr id="4" name="Rechthoek 3">
            <a:extLst>
              <a:ext uri="{FF2B5EF4-FFF2-40B4-BE49-F238E27FC236}">
                <a16:creationId xmlns:a16="http://schemas.microsoft.com/office/drawing/2014/main" id="{7B6EF589-5230-DA49-DA17-DDF6C99C1101}"/>
              </a:ext>
            </a:extLst>
          </p:cNvPr>
          <p:cNvSpPr/>
          <p:nvPr/>
        </p:nvSpPr>
        <p:spPr>
          <a:xfrm>
            <a:off x="848400" y="5901380"/>
            <a:ext cx="1641467" cy="702987"/>
          </a:xfrm>
          <a:prstGeom prst="rect">
            <a:avLst/>
          </a:prstGeom>
          <a:solidFill>
            <a:srgbClr val="97C141">
              <a:alpha val="10006"/>
            </a:srgbClr>
          </a:solidFill>
          <a:ln>
            <a:solidFill>
              <a:srgbClr val="97C141"/>
            </a:solidFill>
            <a:extLst>
              <a:ext uri="{C807C97D-BFC1-408E-A445-0C87EB9F89A2}">
                <ask:lineSketchStyleProps xmlns:ask="http://schemas.microsoft.com/office/drawing/2018/sketchyshapes" sd="1219033472">
                  <a:custGeom>
                    <a:avLst/>
                    <a:gdLst>
                      <a:gd name="connsiteX0" fmla="*/ 0 w 1641467"/>
                      <a:gd name="connsiteY0" fmla="*/ 0 h 702987"/>
                      <a:gd name="connsiteX1" fmla="*/ 530741 w 1641467"/>
                      <a:gd name="connsiteY1" fmla="*/ 0 h 702987"/>
                      <a:gd name="connsiteX2" fmla="*/ 1077897 w 1641467"/>
                      <a:gd name="connsiteY2" fmla="*/ 0 h 702987"/>
                      <a:gd name="connsiteX3" fmla="*/ 1641467 w 1641467"/>
                      <a:gd name="connsiteY3" fmla="*/ 0 h 702987"/>
                      <a:gd name="connsiteX4" fmla="*/ 1641467 w 1641467"/>
                      <a:gd name="connsiteY4" fmla="*/ 351494 h 702987"/>
                      <a:gd name="connsiteX5" fmla="*/ 1641467 w 1641467"/>
                      <a:gd name="connsiteY5" fmla="*/ 702987 h 702987"/>
                      <a:gd name="connsiteX6" fmla="*/ 1094311 w 1641467"/>
                      <a:gd name="connsiteY6" fmla="*/ 702987 h 702987"/>
                      <a:gd name="connsiteX7" fmla="*/ 579985 w 1641467"/>
                      <a:gd name="connsiteY7" fmla="*/ 702987 h 702987"/>
                      <a:gd name="connsiteX8" fmla="*/ 0 w 1641467"/>
                      <a:gd name="connsiteY8" fmla="*/ 702987 h 702987"/>
                      <a:gd name="connsiteX9" fmla="*/ 0 w 1641467"/>
                      <a:gd name="connsiteY9" fmla="*/ 358523 h 702987"/>
                      <a:gd name="connsiteX10" fmla="*/ 0 w 1641467"/>
                      <a:gd name="connsiteY10" fmla="*/ 0 h 70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1467" h="702987" fill="none" extrusionOk="0">
                        <a:moveTo>
                          <a:pt x="0" y="0"/>
                        </a:moveTo>
                        <a:cubicBezTo>
                          <a:pt x="120519" y="-30456"/>
                          <a:pt x="317706" y="41814"/>
                          <a:pt x="530741" y="0"/>
                        </a:cubicBezTo>
                        <a:cubicBezTo>
                          <a:pt x="743776" y="-41814"/>
                          <a:pt x="947111" y="38577"/>
                          <a:pt x="1077897" y="0"/>
                        </a:cubicBezTo>
                        <a:cubicBezTo>
                          <a:pt x="1208683" y="-38577"/>
                          <a:pt x="1395915" y="34771"/>
                          <a:pt x="1641467" y="0"/>
                        </a:cubicBezTo>
                        <a:cubicBezTo>
                          <a:pt x="1672724" y="135953"/>
                          <a:pt x="1632276" y="218265"/>
                          <a:pt x="1641467" y="351494"/>
                        </a:cubicBezTo>
                        <a:cubicBezTo>
                          <a:pt x="1650658" y="484723"/>
                          <a:pt x="1616686" y="535456"/>
                          <a:pt x="1641467" y="702987"/>
                        </a:cubicBezTo>
                        <a:cubicBezTo>
                          <a:pt x="1392072" y="760613"/>
                          <a:pt x="1356065" y="649670"/>
                          <a:pt x="1094311" y="702987"/>
                        </a:cubicBezTo>
                        <a:cubicBezTo>
                          <a:pt x="832557" y="756304"/>
                          <a:pt x="691633" y="683098"/>
                          <a:pt x="579985" y="702987"/>
                        </a:cubicBezTo>
                        <a:cubicBezTo>
                          <a:pt x="468337" y="722876"/>
                          <a:pt x="288138" y="683830"/>
                          <a:pt x="0" y="702987"/>
                        </a:cubicBezTo>
                        <a:cubicBezTo>
                          <a:pt x="-34504" y="602732"/>
                          <a:pt x="7185" y="450030"/>
                          <a:pt x="0" y="358523"/>
                        </a:cubicBezTo>
                        <a:cubicBezTo>
                          <a:pt x="-7185" y="267016"/>
                          <a:pt x="1422" y="124931"/>
                          <a:pt x="0" y="0"/>
                        </a:cubicBezTo>
                        <a:close/>
                      </a:path>
                      <a:path w="1641467" h="702987" stroke="0" extrusionOk="0">
                        <a:moveTo>
                          <a:pt x="0" y="0"/>
                        </a:moveTo>
                        <a:cubicBezTo>
                          <a:pt x="181014" y="-51224"/>
                          <a:pt x="265761" y="27360"/>
                          <a:pt x="530741" y="0"/>
                        </a:cubicBezTo>
                        <a:cubicBezTo>
                          <a:pt x="795721" y="-27360"/>
                          <a:pt x="844311" y="31536"/>
                          <a:pt x="1028653" y="0"/>
                        </a:cubicBezTo>
                        <a:cubicBezTo>
                          <a:pt x="1212995" y="-31536"/>
                          <a:pt x="1355325" y="19886"/>
                          <a:pt x="1641467" y="0"/>
                        </a:cubicBezTo>
                        <a:cubicBezTo>
                          <a:pt x="1657595" y="149835"/>
                          <a:pt x="1627264" y="198664"/>
                          <a:pt x="1641467" y="344464"/>
                        </a:cubicBezTo>
                        <a:cubicBezTo>
                          <a:pt x="1655670" y="490264"/>
                          <a:pt x="1617875" y="591402"/>
                          <a:pt x="1641467" y="702987"/>
                        </a:cubicBezTo>
                        <a:cubicBezTo>
                          <a:pt x="1452324" y="727966"/>
                          <a:pt x="1350926" y="695672"/>
                          <a:pt x="1127141" y="702987"/>
                        </a:cubicBezTo>
                        <a:cubicBezTo>
                          <a:pt x="903356" y="710302"/>
                          <a:pt x="777830" y="664678"/>
                          <a:pt x="612814" y="702987"/>
                        </a:cubicBezTo>
                        <a:cubicBezTo>
                          <a:pt x="447798" y="741296"/>
                          <a:pt x="247000" y="651176"/>
                          <a:pt x="0" y="702987"/>
                        </a:cubicBezTo>
                        <a:cubicBezTo>
                          <a:pt x="-9955" y="551893"/>
                          <a:pt x="34717" y="525306"/>
                          <a:pt x="0" y="372583"/>
                        </a:cubicBezTo>
                        <a:cubicBezTo>
                          <a:pt x="-34717" y="219860"/>
                          <a:pt x="22488" y="12134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tx1"/>
                </a:solidFill>
              </a:rPr>
              <a:t>Schetsontwerp</a:t>
            </a:r>
          </a:p>
          <a:p>
            <a:pPr algn="ctr"/>
            <a:r>
              <a:rPr lang="nl-NL" sz="1400" b="1" dirty="0">
                <a:solidFill>
                  <a:schemeClr val="tx1"/>
                </a:solidFill>
              </a:rPr>
              <a:t>&gt; SSK raming</a:t>
            </a:r>
          </a:p>
        </p:txBody>
      </p:sp>
      <p:sp>
        <p:nvSpPr>
          <p:cNvPr id="5" name="Rechthoek 4">
            <a:extLst>
              <a:ext uri="{FF2B5EF4-FFF2-40B4-BE49-F238E27FC236}">
                <a16:creationId xmlns:a16="http://schemas.microsoft.com/office/drawing/2014/main" id="{FBD179E9-E5D5-A124-9CC0-0943371A6828}"/>
              </a:ext>
            </a:extLst>
          </p:cNvPr>
          <p:cNvSpPr/>
          <p:nvPr/>
        </p:nvSpPr>
        <p:spPr>
          <a:xfrm>
            <a:off x="848404" y="4859173"/>
            <a:ext cx="1641467" cy="702987"/>
          </a:xfrm>
          <a:prstGeom prst="rect">
            <a:avLst/>
          </a:prstGeom>
          <a:solidFill>
            <a:srgbClr val="97C141">
              <a:alpha val="10006"/>
            </a:srgbClr>
          </a:solidFill>
          <a:ln>
            <a:solidFill>
              <a:srgbClr val="97C141"/>
            </a:solidFill>
            <a:extLst>
              <a:ext uri="{C807C97D-BFC1-408E-A445-0C87EB9F89A2}">
                <ask:lineSketchStyleProps xmlns:ask="http://schemas.microsoft.com/office/drawing/2018/sketchyshapes" sd="852854689">
                  <a:custGeom>
                    <a:avLst/>
                    <a:gdLst>
                      <a:gd name="connsiteX0" fmla="*/ 0 w 1641467"/>
                      <a:gd name="connsiteY0" fmla="*/ 0 h 702987"/>
                      <a:gd name="connsiteX1" fmla="*/ 530741 w 1641467"/>
                      <a:gd name="connsiteY1" fmla="*/ 0 h 702987"/>
                      <a:gd name="connsiteX2" fmla="*/ 1045067 w 1641467"/>
                      <a:gd name="connsiteY2" fmla="*/ 0 h 702987"/>
                      <a:gd name="connsiteX3" fmla="*/ 1641467 w 1641467"/>
                      <a:gd name="connsiteY3" fmla="*/ 0 h 702987"/>
                      <a:gd name="connsiteX4" fmla="*/ 1641467 w 1641467"/>
                      <a:gd name="connsiteY4" fmla="*/ 344464 h 702987"/>
                      <a:gd name="connsiteX5" fmla="*/ 1641467 w 1641467"/>
                      <a:gd name="connsiteY5" fmla="*/ 702987 h 702987"/>
                      <a:gd name="connsiteX6" fmla="*/ 1094311 w 1641467"/>
                      <a:gd name="connsiteY6" fmla="*/ 702987 h 702987"/>
                      <a:gd name="connsiteX7" fmla="*/ 596400 w 1641467"/>
                      <a:gd name="connsiteY7" fmla="*/ 702987 h 702987"/>
                      <a:gd name="connsiteX8" fmla="*/ 0 w 1641467"/>
                      <a:gd name="connsiteY8" fmla="*/ 702987 h 702987"/>
                      <a:gd name="connsiteX9" fmla="*/ 0 w 1641467"/>
                      <a:gd name="connsiteY9" fmla="*/ 337434 h 702987"/>
                      <a:gd name="connsiteX10" fmla="*/ 0 w 1641467"/>
                      <a:gd name="connsiteY10" fmla="*/ 0 h 70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1467" h="702987" fill="none" extrusionOk="0">
                        <a:moveTo>
                          <a:pt x="0" y="0"/>
                        </a:moveTo>
                        <a:cubicBezTo>
                          <a:pt x="226307" y="-13092"/>
                          <a:pt x="385712" y="34826"/>
                          <a:pt x="530741" y="0"/>
                        </a:cubicBezTo>
                        <a:cubicBezTo>
                          <a:pt x="675770" y="-34826"/>
                          <a:pt x="852553" y="16436"/>
                          <a:pt x="1045067" y="0"/>
                        </a:cubicBezTo>
                        <a:cubicBezTo>
                          <a:pt x="1237581" y="-16436"/>
                          <a:pt x="1472576" y="40785"/>
                          <a:pt x="1641467" y="0"/>
                        </a:cubicBezTo>
                        <a:cubicBezTo>
                          <a:pt x="1653769" y="89163"/>
                          <a:pt x="1603705" y="249309"/>
                          <a:pt x="1641467" y="344464"/>
                        </a:cubicBezTo>
                        <a:cubicBezTo>
                          <a:pt x="1679229" y="439619"/>
                          <a:pt x="1607064" y="594421"/>
                          <a:pt x="1641467" y="702987"/>
                        </a:cubicBezTo>
                        <a:cubicBezTo>
                          <a:pt x="1426952" y="727708"/>
                          <a:pt x="1305689" y="689210"/>
                          <a:pt x="1094311" y="702987"/>
                        </a:cubicBezTo>
                        <a:cubicBezTo>
                          <a:pt x="882933" y="716764"/>
                          <a:pt x="751065" y="653534"/>
                          <a:pt x="596400" y="702987"/>
                        </a:cubicBezTo>
                        <a:cubicBezTo>
                          <a:pt x="441735" y="752440"/>
                          <a:pt x="157842" y="648363"/>
                          <a:pt x="0" y="702987"/>
                        </a:cubicBezTo>
                        <a:cubicBezTo>
                          <a:pt x="-35041" y="524825"/>
                          <a:pt x="6376" y="503890"/>
                          <a:pt x="0" y="337434"/>
                        </a:cubicBezTo>
                        <a:cubicBezTo>
                          <a:pt x="-6376" y="170978"/>
                          <a:pt x="22263" y="116287"/>
                          <a:pt x="0" y="0"/>
                        </a:cubicBezTo>
                        <a:close/>
                      </a:path>
                      <a:path w="1641467" h="702987" stroke="0" extrusionOk="0">
                        <a:moveTo>
                          <a:pt x="0" y="0"/>
                        </a:moveTo>
                        <a:cubicBezTo>
                          <a:pt x="197534" y="-12249"/>
                          <a:pt x="332959" y="58064"/>
                          <a:pt x="514326" y="0"/>
                        </a:cubicBezTo>
                        <a:cubicBezTo>
                          <a:pt x="695693" y="-58064"/>
                          <a:pt x="950537" y="40465"/>
                          <a:pt x="1077897" y="0"/>
                        </a:cubicBezTo>
                        <a:cubicBezTo>
                          <a:pt x="1205257" y="-40465"/>
                          <a:pt x="1388304" y="14458"/>
                          <a:pt x="1641467" y="0"/>
                        </a:cubicBezTo>
                        <a:cubicBezTo>
                          <a:pt x="1677182" y="167788"/>
                          <a:pt x="1599766" y="264589"/>
                          <a:pt x="1641467" y="365553"/>
                        </a:cubicBezTo>
                        <a:cubicBezTo>
                          <a:pt x="1683168" y="466517"/>
                          <a:pt x="1632815" y="550762"/>
                          <a:pt x="1641467" y="702987"/>
                        </a:cubicBezTo>
                        <a:cubicBezTo>
                          <a:pt x="1419228" y="757177"/>
                          <a:pt x="1321742" y="639920"/>
                          <a:pt x="1094311" y="702987"/>
                        </a:cubicBezTo>
                        <a:cubicBezTo>
                          <a:pt x="866880" y="766054"/>
                          <a:pt x="760268" y="674616"/>
                          <a:pt x="579985" y="702987"/>
                        </a:cubicBezTo>
                        <a:cubicBezTo>
                          <a:pt x="399702" y="731358"/>
                          <a:pt x="176116" y="685281"/>
                          <a:pt x="0" y="702987"/>
                        </a:cubicBezTo>
                        <a:cubicBezTo>
                          <a:pt x="-28837" y="524897"/>
                          <a:pt x="5345" y="466746"/>
                          <a:pt x="0" y="337434"/>
                        </a:cubicBezTo>
                        <a:cubicBezTo>
                          <a:pt x="-5345" y="208122"/>
                          <a:pt x="8995" y="14012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dirty="0">
              <a:solidFill>
                <a:schemeClr val="tx1"/>
              </a:solidFill>
            </a:endParaRPr>
          </a:p>
          <a:p>
            <a:pPr algn="ctr"/>
            <a:r>
              <a:rPr lang="nl-NL" sz="1200" dirty="0">
                <a:solidFill>
                  <a:schemeClr val="tx1"/>
                </a:solidFill>
              </a:rPr>
              <a:t>Materieelinzet en materiaal </a:t>
            </a:r>
            <a:r>
              <a:rPr lang="nl-NL" sz="1200" dirty="0" err="1">
                <a:solidFill>
                  <a:schemeClr val="tx1"/>
                </a:solidFill>
              </a:rPr>
              <a:t>obv</a:t>
            </a:r>
            <a:r>
              <a:rPr lang="nl-NL" sz="1200" dirty="0">
                <a:solidFill>
                  <a:schemeClr val="tx1"/>
                </a:solidFill>
              </a:rPr>
              <a:t> SO</a:t>
            </a:r>
          </a:p>
          <a:p>
            <a:pPr algn="ctr"/>
            <a:endParaRPr lang="nl-NL" sz="1200" dirty="0">
              <a:solidFill>
                <a:schemeClr val="tx1"/>
              </a:solidFill>
            </a:endParaRPr>
          </a:p>
        </p:txBody>
      </p:sp>
      <p:sp>
        <p:nvSpPr>
          <p:cNvPr id="9" name="Rechthoek 8">
            <a:extLst>
              <a:ext uri="{FF2B5EF4-FFF2-40B4-BE49-F238E27FC236}">
                <a16:creationId xmlns:a16="http://schemas.microsoft.com/office/drawing/2014/main" id="{20A24B53-B085-C178-8C20-68594D56FB16}"/>
              </a:ext>
            </a:extLst>
          </p:cNvPr>
          <p:cNvSpPr/>
          <p:nvPr/>
        </p:nvSpPr>
        <p:spPr>
          <a:xfrm>
            <a:off x="873019" y="3823343"/>
            <a:ext cx="1641467" cy="702987"/>
          </a:xfrm>
          <a:prstGeom prst="rect">
            <a:avLst/>
          </a:prstGeom>
          <a:solidFill>
            <a:srgbClr val="97C141">
              <a:alpha val="10006"/>
            </a:srgbClr>
          </a:solidFill>
          <a:ln>
            <a:solidFill>
              <a:srgbClr val="97C141"/>
            </a:solidFill>
            <a:extLst>
              <a:ext uri="{C807C97D-BFC1-408E-A445-0C87EB9F89A2}">
                <ask:lineSketchStyleProps xmlns:ask="http://schemas.microsoft.com/office/drawing/2018/sketchyshapes" sd="1016513129">
                  <a:custGeom>
                    <a:avLst/>
                    <a:gdLst>
                      <a:gd name="connsiteX0" fmla="*/ 0 w 1641467"/>
                      <a:gd name="connsiteY0" fmla="*/ 0 h 702987"/>
                      <a:gd name="connsiteX1" fmla="*/ 579985 w 1641467"/>
                      <a:gd name="connsiteY1" fmla="*/ 0 h 702987"/>
                      <a:gd name="connsiteX2" fmla="*/ 1127141 w 1641467"/>
                      <a:gd name="connsiteY2" fmla="*/ 0 h 702987"/>
                      <a:gd name="connsiteX3" fmla="*/ 1641467 w 1641467"/>
                      <a:gd name="connsiteY3" fmla="*/ 0 h 702987"/>
                      <a:gd name="connsiteX4" fmla="*/ 1641467 w 1641467"/>
                      <a:gd name="connsiteY4" fmla="*/ 358523 h 702987"/>
                      <a:gd name="connsiteX5" fmla="*/ 1641467 w 1641467"/>
                      <a:gd name="connsiteY5" fmla="*/ 702987 h 702987"/>
                      <a:gd name="connsiteX6" fmla="*/ 1094311 w 1641467"/>
                      <a:gd name="connsiteY6" fmla="*/ 702987 h 702987"/>
                      <a:gd name="connsiteX7" fmla="*/ 547156 w 1641467"/>
                      <a:gd name="connsiteY7" fmla="*/ 702987 h 702987"/>
                      <a:gd name="connsiteX8" fmla="*/ 0 w 1641467"/>
                      <a:gd name="connsiteY8" fmla="*/ 702987 h 702987"/>
                      <a:gd name="connsiteX9" fmla="*/ 0 w 1641467"/>
                      <a:gd name="connsiteY9" fmla="*/ 372583 h 702987"/>
                      <a:gd name="connsiteX10" fmla="*/ 0 w 1641467"/>
                      <a:gd name="connsiteY10" fmla="*/ 0 h 70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1467" h="702987" fill="none" extrusionOk="0">
                        <a:moveTo>
                          <a:pt x="0" y="0"/>
                        </a:moveTo>
                        <a:cubicBezTo>
                          <a:pt x="195884" y="-47033"/>
                          <a:pt x="334811" y="67481"/>
                          <a:pt x="579985" y="0"/>
                        </a:cubicBezTo>
                        <a:cubicBezTo>
                          <a:pt x="825159" y="-67481"/>
                          <a:pt x="945278" y="27783"/>
                          <a:pt x="1127141" y="0"/>
                        </a:cubicBezTo>
                        <a:cubicBezTo>
                          <a:pt x="1309004" y="-27783"/>
                          <a:pt x="1451933" y="26841"/>
                          <a:pt x="1641467" y="0"/>
                        </a:cubicBezTo>
                        <a:cubicBezTo>
                          <a:pt x="1682838" y="121066"/>
                          <a:pt x="1617585" y="212182"/>
                          <a:pt x="1641467" y="358523"/>
                        </a:cubicBezTo>
                        <a:cubicBezTo>
                          <a:pt x="1665349" y="504864"/>
                          <a:pt x="1612304" y="583314"/>
                          <a:pt x="1641467" y="702987"/>
                        </a:cubicBezTo>
                        <a:cubicBezTo>
                          <a:pt x="1418762" y="764624"/>
                          <a:pt x="1205719" y="674809"/>
                          <a:pt x="1094311" y="702987"/>
                        </a:cubicBezTo>
                        <a:cubicBezTo>
                          <a:pt x="982903" y="731165"/>
                          <a:pt x="729874" y="689900"/>
                          <a:pt x="547156" y="702987"/>
                        </a:cubicBezTo>
                        <a:cubicBezTo>
                          <a:pt x="364438" y="716074"/>
                          <a:pt x="149014" y="647692"/>
                          <a:pt x="0" y="702987"/>
                        </a:cubicBezTo>
                        <a:cubicBezTo>
                          <a:pt x="-30156" y="633471"/>
                          <a:pt x="7871" y="472539"/>
                          <a:pt x="0" y="372583"/>
                        </a:cubicBezTo>
                        <a:cubicBezTo>
                          <a:pt x="-7871" y="272627"/>
                          <a:pt x="19161" y="168633"/>
                          <a:pt x="0" y="0"/>
                        </a:cubicBezTo>
                        <a:close/>
                      </a:path>
                      <a:path w="1641467" h="702987" stroke="0" extrusionOk="0">
                        <a:moveTo>
                          <a:pt x="0" y="0"/>
                        </a:moveTo>
                        <a:cubicBezTo>
                          <a:pt x="192985" y="-58699"/>
                          <a:pt x="374017" y="19632"/>
                          <a:pt x="497912" y="0"/>
                        </a:cubicBezTo>
                        <a:cubicBezTo>
                          <a:pt x="621807" y="-19632"/>
                          <a:pt x="784600" y="50337"/>
                          <a:pt x="995823" y="0"/>
                        </a:cubicBezTo>
                        <a:cubicBezTo>
                          <a:pt x="1207046" y="-50337"/>
                          <a:pt x="1477514" y="77435"/>
                          <a:pt x="1641467" y="0"/>
                        </a:cubicBezTo>
                        <a:cubicBezTo>
                          <a:pt x="1677372" y="72076"/>
                          <a:pt x="1631528" y="269601"/>
                          <a:pt x="1641467" y="351494"/>
                        </a:cubicBezTo>
                        <a:cubicBezTo>
                          <a:pt x="1651406" y="433387"/>
                          <a:pt x="1630099" y="572146"/>
                          <a:pt x="1641467" y="702987"/>
                        </a:cubicBezTo>
                        <a:cubicBezTo>
                          <a:pt x="1510683" y="743279"/>
                          <a:pt x="1313162" y="702540"/>
                          <a:pt x="1143555" y="702987"/>
                        </a:cubicBezTo>
                        <a:cubicBezTo>
                          <a:pt x="973948" y="703434"/>
                          <a:pt x="822257" y="675748"/>
                          <a:pt x="645644" y="702987"/>
                        </a:cubicBezTo>
                        <a:cubicBezTo>
                          <a:pt x="469031" y="730226"/>
                          <a:pt x="170545" y="702689"/>
                          <a:pt x="0" y="702987"/>
                        </a:cubicBezTo>
                        <a:cubicBezTo>
                          <a:pt x="-10101" y="633278"/>
                          <a:pt x="23569" y="478968"/>
                          <a:pt x="0" y="372583"/>
                        </a:cubicBezTo>
                        <a:cubicBezTo>
                          <a:pt x="-23569" y="266198"/>
                          <a:pt x="15645" y="15406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nl-NL" sz="1200" dirty="0">
                <a:solidFill>
                  <a:schemeClr val="tx1"/>
                </a:solidFill>
              </a:rPr>
              <a:t>Inschatting NO</a:t>
            </a:r>
            <a:r>
              <a:rPr lang="nl-NL" sz="1200" baseline="-25000" dirty="0">
                <a:solidFill>
                  <a:schemeClr val="tx1"/>
                </a:solidFill>
              </a:rPr>
              <a:t>x </a:t>
            </a:r>
            <a:r>
              <a:rPr lang="nl-NL" sz="1200" dirty="0">
                <a:solidFill>
                  <a:schemeClr val="tx1"/>
                </a:solidFill>
              </a:rPr>
              <a:t>/CO</a:t>
            </a:r>
            <a:r>
              <a:rPr lang="nl-NL" sz="1200" baseline="-25000" dirty="0">
                <a:solidFill>
                  <a:schemeClr val="tx1"/>
                </a:solidFill>
              </a:rPr>
              <a:t>2</a:t>
            </a:r>
            <a:endParaRPr lang="nl-NL" sz="1200" dirty="0">
              <a:solidFill>
                <a:schemeClr val="tx1"/>
              </a:solidFill>
            </a:endParaRPr>
          </a:p>
        </p:txBody>
      </p:sp>
      <p:sp>
        <p:nvSpPr>
          <p:cNvPr id="11" name="Rechthoek 10">
            <a:extLst>
              <a:ext uri="{FF2B5EF4-FFF2-40B4-BE49-F238E27FC236}">
                <a16:creationId xmlns:a16="http://schemas.microsoft.com/office/drawing/2014/main" id="{53270F08-0E9F-E26B-43CC-F6CAA7DA1142}"/>
              </a:ext>
            </a:extLst>
          </p:cNvPr>
          <p:cNvSpPr/>
          <p:nvPr/>
        </p:nvSpPr>
        <p:spPr>
          <a:xfrm>
            <a:off x="3488012" y="4859173"/>
            <a:ext cx="1641467" cy="702987"/>
          </a:xfrm>
          <a:prstGeom prst="rect">
            <a:avLst/>
          </a:prstGeom>
          <a:solidFill>
            <a:srgbClr val="97C141">
              <a:alpha val="30000"/>
            </a:srgbClr>
          </a:solidFill>
          <a:ln>
            <a:solidFill>
              <a:srgbClr val="97C141"/>
            </a:solidFill>
            <a:extLst>
              <a:ext uri="{C807C97D-BFC1-408E-A445-0C87EB9F89A2}">
                <ask:lineSketchStyleProps xmlns:ask="http://schemas.microsoft.com/office/drawing/2018/sketchyshapes" sd="1851380853">
                  <a:custGeom>
                    <a:avLst/>
                    <a:gdLst>
                      <a:gd name="connsiteX0" fmla="*/ 0 w 1641467"/>
                      <a:gd name="connsiteY0" fmla="*/ 0 h 702987"/>
                      <a:gd name="connsiteX1" fmla="*/ 579985 w 1641467"/>
                      <a:gd name="connsiteY1" fmla="*/ 0 h 702987"/>
                      <a:gd name="connsiteX2" fmla="*/ 1110726 w 1641467"/>
                      <a:gd name="connsiteY2" fmla="*/ 0 h 702987"/>
                      <a:gd name="connsiteX3" fmla="*/ 1641467 w 1641467"/>
                      <a:gd name="connsiteY3" fmla="*/ 0 h 702987"/>
                      <a:gd name="connsiteX4" fmla="*/ 1641467 w 1641467"/>
                      <a:gd name="connsiteY4" fmla="*/ 365553 h 702987"/>
                      <a:gd name="connsiteX5" fmla="*/ 1641467 w 1641467"/>
                      <a:gd name="connsiteY5" fmla="*/ 702987 h 702987"/>
                      <a:gd name="connsiteX6" fmla="*/ 1143555 w 1641467"/>
                      <a:gd name="connsiteY6" fmla="*/ 702987 h 702987"/>
                      <a:gd name="connsiteX7" fmla="*/ 579985 w 1641467"/>
                      <a:gd name="connsiteY7" fmla="*/ 702987 h 702987"/>
                      <a:gd name="connsiteX8" fmla="*/ 0 w 1641467"/>
                      <a:gd name="connsiteY8" fmla="*/ 702987 h 702987"/>
                      <a:gd name="connsiteX9" fmla="*/ 0 w 1641467"/>
                      <a:gd name="connsiteY9" fmla="*/ 351494 h 702987"/>
                      <a:gd name="connsiteX10" fmla="*/ 0 w 1641467"/>
                      <a:gd name="connsiteY10" fmla="*/ 0 h 70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1467" h="702987" fill="none" extrusionOk="0">
                        <a:moveTo>
                          <a:pt x="0" y="0"/>
                        </a:moveTo>
                        <a:cubicBezTo>
                          <a:pt x="167186" y="-55965"/>
                          <a:pt x="436524" y="9740"/>
                          <a:pt x="579985" y="0"/>
                        </a:cubicBezTo>
                        <a:cubicBezTo>
                          <a:pt x="723446" y="-9740"/>
                          <a:pt x="975186" y="4830"/>
                          <a:pt x="1110726" y="0"/>
                        </a:cubicBezTo>
                        <a:cubicBezTo>
                          <a:pt x="1246266" y="-4830"/>
                          <a:pt x="1480517" y="14947"/>
                          <a:pt x="1641467" y="0"/>
                        </a:cubicBezTo>
                        <a:cubicBezTo>
                          <a:pt x="1669177" y="126184"/>
                          <a:pt x="1620823" y="198263"/>
                          <a:pt x="1641467" y="365553"/>
                        </a:cubicBezTo>
                        <a:cubicBezTo>
                          <a:pt x="1662111" y="532843"/>
                          <a:pt x="1602335" y="630697"/>
                          <a:pt x="1641467" y="702987"/>
                        </a:cubicBezTo>
                        <a:cubicBezTo>
                          <a:pt x="1462156" y="726420"/>
                          <a:pt x="1377283" y="683951"/>
                          <a:pt x="1143555" y="702987"/>
                        </a:cubicBezTo>
                        <a:cubicBezTo>
                          <a:pt x="909827" y="722023"/>
                          <a:pt x="811609" y="663603"/>
                          <a:pt x="579985" y="702987"/>
                        </a:cubicBezTo>
                        <a:cubicBezTo>
                          <a:pt x="348361" y="742371"/>
                          <a:pt x="246966" y="661447"/>
                          <a:pt x="0" y="702987"/>
                        </a:cubicBezTo>
                        <a:cubicBezTo>
                          <a:pt x="-31953" y="567934"/>
                          <a:pt x="30976" y="447839"/>
                          <a:pt x="0" y="351494"/>
                        </a:cubicBezTo>
                        <a:cubicBezTo>
                          <a:pt x="-30976" y="255149"/>
                          <a:pt x="11158" y="79534"/>
                          <a:pt x="0" y="0"/>
                        </a:cubicBezTo>
                        <a:close/>
                      </a:path>
                      <a:path w="1641467" h="702987" stroke="0" extrusionOk="0">
                        <a:moveTo>
                          <a:pt x="0" y="0"/>
                        </a:moveTo>
                        <a:cubicBezTo>
                          <a:pt x="151298" y="-47455"/>
                          <a:pt x="348449" y="44068"/>
                          <a:pt x="530741" y="0"/>
                        </a:cubicBezTo>
                        <a:cubicBezTo>
                          <a:pt x="713033" y="-44068"/>
                          <a:pt x="961451" y="51979"/>
                          <a:pt x="1110726" y="0"/>
                        </a:cubicBezTo>
                        <a:cubicBezTo>
                          <a:pt x="1260001" y="-51979"/>
                          <a:pt x="1450539" y="48359"/>
                          <a:pt x="1641467" y="0"/>
                        </a:cubicBezTo>
                        <a:cubicBezTo>
                          <a:pt x="1653832" y="169795"/>
                          <a:pt x="1612641" y="229131"/>
                          <a:pt x="1641467" y="358523"/>
                        </a:cubicBezTo>
                        <a:cubicBezTo>
                          <a:pt x="1670293" y="487915"/>
                          <a:pt x="1638022" y="580150"/>
                          <a:pt x="1641467" y="702987"/>
                        </a:cubicBezTo>
                        <a:cubicBezTo>
                          <a:pt x="1460521" y="760661"/>
                          <a:pt x="1307859" y="670163"/>
                          <a:pt x="1143555" y="702987"/>
                        </a:cubicBezTo>
                        <a:cubicBezTo>
                          <a:pt x="979251" y="735811"/>
                          <a:pt x="844217" y="694150"/>
                          <a:pt x="563570" y="702987"/>
                        </a:cubicBezTo>
                        <a:cubicBezTo>
                          <a:pt x="282923" y="711824"/>
                          <a:pt x="227303" y="665870"/>
                          <a:pt x="0" y="702987"/>
                        </a:cubicBezTo>
                        <a:cubicBezTo>
                          <a:pt x="-30535" y="609888"/>
                          <a:pt x="3521" y="494090"/>
                          <a:pt x="0" y="344464"/>
                        </a:cubicBezTo>
                        <a:cubicBezTo>
                          <a:pt x="-3521" y="194838"/>
                          <a:pt x="29988" y="15718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nl-NL" sz="1400" b="1" dirty="0">
                <a:solidFill>
                  <a:schemeClr val="tx1"/>
                </a:solidFill>
              </a:rPr>
              <a:t>Voorlopig ontwerp &gt; SSK raming</a:t>
            </a:r>
          </a:p>
        </p:txBody>
      </p:sp>
      <p:sp>
        <p:nvSpPr>
          <p:cNvPr id="12" name="Rechthoek 11">
            <a:extLst>
              <a:ext uri="{FF2B5EF4-FFF2-40B4-BE49-F238E27FC236}">
                <a16:creationId xmlns:a16="http://schemas.microsoft.com/office/drawing/2014/main" id="{F1183B1B-9968-0664-F961-0300EEB8072F}"/>
              </a:ext>
            </a:extLst>
          </p:cNvPr>
          <p:cNvSpPr/>
          <p:nvPr/>
        </p:nvSpPr>
        <p:spPr>
          <a:xfrm>
            <a:off x="5870127" y="4008936"/>
            <a:ext cx="1641467" cy="702987"/>
          </a:xfrm>
          <a:prstGeom prst="rect">
            <a:avLst/>
          </a:prstGeom>
          <a:solidFill>
            <a:srgbClr val="97C141">
              <a:alpha val="80000"/>
            </a:srgbClr>
          </a:solidFill>
          <a:ln>
            <a:solidFill>
              <a:srgbClr val="97C14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nl-NL" sz="1400" b="1" dirty="0">
                <a:solidFill>
                  <a:schemeClr val="tx1"/>
                </a:solidFill>
              </a:rPr>
              <a:t>Definitief ontwerp &gt; SSK raming</a:t>
            </a:r>
          </a:p>
        </p:txBody>
      </p:sp>
      <p:sp>
        <p:nvSpPr>
          <p:cNvPr id="13" name="Pijl omhoog 12">
            <a:extLst>
              <a:ext uri="{FF2B5EF4-FFF2-40B4-BE49-F238E27FC236}">
                <a16:creationId xmlns:a16="http://schemas.microsoft.com/office/drawing/2014/main" id="{C6082A9D-05B1-23C0-EFBC-01E1F3F5A784}"/>
              </a:ext>
            </a:extLst>
          </p:cNvPr>
          <p:cNvSpPr/>
          <p:nvPr/>
        </p:nvSpPr>
        <p:spPr>
          <a:xfrm>
            <a:off x="1562100" y="5597771"/>
            <a:ext cx="243425" cy="304658"/>
          </a:xfrm>
          <a:prstGeom prst="upArrow">
            <a:avLst/>
          </a:prstGeom>
          <a:solidFill>
            <a:srgbClr val="97C141">
              <a:alpha val="9804"/>
            </a:srgbClr>
          </a:solidFill>
          <a:ln>
            <a:solidFill>
              <a:srgbClr val="97C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Pijl omhoog 13">
            <a:extLst>
              <a:ext uri="{FF2B5EF4-FFF2-40B4-BE49-F238E27FC236}">
                <a16:creationId xmlns:a16="http://schemas.microsoft.com/office/drawing/2014/main" id="{295F6D3A-BBB6-AF5B-3021-FD4DD30D3397}"/>
              </a:ext>
            </a:extLst>
          </p:cNvPr>
          <p:cNvSpPr/>
          <p:nvPr/>
        </p:nvSpPr>
        <p:spPr>
          <a:xfrm>
            <a:off x="1547420" y="4550772"/>
            <a:ext cx="243425" cy="304658"/>
          </a:xfrm>
          <a:prstGeom prst="upArrow">
            <a:avLst/>
          </a:prstGeom>
          <a:solidFill>
            <a:srgbClr val="97C141">
              <a:alpha val="9804"/>
            </a:srgbClr>
          </a:solidFill>
          <a:ln>
            <a:solidFill>
              <a:srgbClr val="97C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Pijl omhoog 17">
            <a:extLst>
              <a:ext uri="{FF2B5EF4-FFF2-40B4-BE49-F238E27FC236}">
                <a16:creationId xmlns:a16="http://schemas.microsoft.com/office/drawing/2014/main" id="{B82D0936-DEF0-138F-0AE1-BA68138B83EB}"/>
              </a:ext>
            </a:extLst>
          </p:cNvPr>
          <p:cNvSpPr/>
          <p:nvPr/>
        </p:nvSpPr>
        <p:spPr>
          <a:xfrm>
            <a:off x="4175210" y="3703216"/>
            <a:ext cx="243425" cy="304658"/>
          </a:xfrm>
          <a:prstGeom prst="upArrow">
            <a:avLst/>
          </a:prstGeom>
          <a:solidFill>
            <a:srgbClr val="97C141">
              <a:alpha val="40000"/>
            </a:srgbClr>
          </a:solidFill>
          <a:ln>
            <a:solidFill>
              <a:srgbClr val="97C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Rechthoek 20">
            <a:extLst>
              <a:ext uri="{FF2B5EF4-FFF2-40B4-BE49-F238E27FC236}">
                <a16:creationId xmlns:a16="http://schemas.microsoft.com/office/drawing/2014/main" id="{CF8085D6-E8DB-9219-9A6B-119FF1AA0D90}"/>
              </a:ext>
            </a:extLst>
          </p:cNvPr>
          <p:cNvSpPr/>
          <p:nvPr/>
        </p:nvSpPr>
        <p:spPr>
          <a:xfrm>
            <a:off x="3472645" y="3164359"/>
            <a:ext cx="1641467" cy="528917"/>
          </a:xfrm>
          <a:prstGeom prst="rect">
            <a:avLst/>
          </a:prstGeom>
          <a:solidFill>
            <a:srgbClr val="97C141">
              <a:alpha val="30000"/>
            </a:srgbClr>
          </a:solidFill>
          <a:ln>
            <a:solidFill>
              <a:srgbClr val="97C141"/>
            </a:solidFill>
            <a:extLst>
              <a:ext uri="{C807C97D-BFC1-408E-A445-0C87EB9F89A2}">
                <ask:lineSketchStyleProps xmlns:ask="http://schemas.microsoft.com/office/drawing/2018/sketchyshapes" sd="475201407">
                  <a:custGeom>
                    <a:avLst/>
                    <a:gdLst>
                      <a:gd name="connsiteX0" fmla="*/ 0 w 1641467"/>
                      <a:gd name="connsiteY0" fmla="*/ 0 h 528917"/>
                      <a:gd name="connsiteX1" fmla="*/ 530741 w 1641467"/>
                      <a:gd name="connsiteY1" fmla="*/ 0 h 528917"/>
                      <a:gd name="connsiteX2" fmla="*/ 1094311 w 1641467"/>
                      <a:gd name="connsiteY2" fmla="*/ 0 h 528917"/>
                      <a:gd name="connsiteX3" fmla="*/ 1641467 w 1641467"/>
                      <a:gd name="connsiteY3" fmla="*/ 0 h 528917"/>
                      <a:gd name="connsiteX4" fmla="*/ 1641467 w 1641467"/>
                      <a:gd name="connsiteY4" fmla="*/ 528917 h 528917"/>
                      <a:gd name="connsiteX5" fmla="*/ 1143555 w 1641467"/>
                      <a:gd name="connsiteY5" fmla="*/ 528917 h 528917"/>
                      <a:gd name="connsiteX6" fmla="*/ 579985 w 1641467"/>
                      <a:gd name="connsiteY6" fmla="*/ 528917 h 528917"/>
                      <a:gd name="connsiteX7" fmla="*/ 0 w 1641467"/>
                      <a:gd name="connsiteY7" fmla="*/ 528917 h 528917"/>
                      <a:gd name="connsiteX8" fmla="*/ 0 w 1641467"/>
                      <a:gd name="connsiteY8" fmla="*/ 0 h 52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467" h="528917" fill="none" extrusionOk="0">
                        <a:moveTo>
                          <a:pt x="0" y="0"/>
                        </a:moveTo>
                        <a:cubicBezTo>
                          <a:pt x="135464" y="-50518"/>
                          <a:pt x="366092" y="59175"/>
                          <a:pt x="530741" y="0"/>
                        </a:cubicBezTo>
                        <a:cubicBezTo>
                          <a:pt x="695390" y="-59175"/>
                          <a:pt x="850437" y="16126"/>
                          <a:pt x="1094311" y="0"/>
                        </a:cubicBezTo>
                        <a:cubicBezTo>
                          <a:pt x="1338185" y="-16126"/>
                          <a:pt x="1403927" y="1904"/>
                          <a:pt x="1641467" y="0"/>
                        </a:cubicBezTo>
                        <a:cubicBezTo>
                          <a:pt x="1703604" y="254718"/>
                          <a:pt x="1627245" y="376909"/>
                          <a:pt x="1641467" y="528917"/>
                        </a:cubicBezTo>
                        <a:cubicBezTo>
                          <a:pt x="1459253" y="566348"/>
                          <a:pt x="1295696" y="497739"/>
                          <a:pt x="1143555" y="528917"/>
                        </a:cubicBezTo>
                        <a:cubicBezTo>
                          <a:pt x="991414" y="560095"/>
                          <a:pt x="839253" y="471837"/>
                          <a:pt x="579985" y="528917"/>
                        </a:cubicBezTo>
                        <a:cubicBezTo>
                          <a:pt x="320717" y="585997"/>
                          <a:pt x="131559" y="487631"/>
                          <a:pt x="0" y="528917"/>
                        </a:cubicBezTo>
                        <a:cubicBezTo>
                          <a:pt x="-53130" y="355126"/>
                          <a:pt x="57104" y="220028"/>
                          <a:pt x="0" y="0"/>
                        </a:cubicBezTo>
                        <a:close/>
                      </a:path>
                      <a:path w="1641467" h="528917" stroke="0" extrusionOk="0">
                        <a:moveTo>
                          <a:pt x="0" y="0"/>
                        </a:moveTo>
                        <a:cubicBezTo>
                          <a:pt x="224361" y="-15403"/>
                          <a:pt x="342119" y="46316"/>
                          <a:pt x="547156" y="0"/>
                        </a:cubicBezTo>
                        <a:cubicBezTo>
                          <a:pt x="752193" y="-46316"/>
                          <a:pt x="988536" y="54348"/>
                          <a:pt x="1110726" y="0"/>
                        </a:cubicBezTo>
                        <a:cubicBezTo>
                          <a:pt x="1232916" y="-54348"/>
                          <a:pt x="1533403" y="3806"/>
                          <a:pt x="1641467" y="0"/>
                        </a:cubicBezTo>
                        <a:cubicBezTo>
                          <a:pt x="1654925" y="128718"/>
                          <a:pt x="1582603" y="355848"/>
                          <a:pt x="1641467" y="528917"/>
                        </a:cubicBezTo>
                        <a:cubicBezTo>
                          <a:pt x="1501058" y="530008"/>
                          <a:pt x="1244445" y="512147"/>
                          <a:pt x="1143555" y="528917"/>
                        </a:cubicBezTo>
                        <a:cubicBezTo>
                          <a:pt x="1042665" y="545687"/>
                          <a:pt x="814724" y="526292"/>
                          <a:pt x="612814" y="528917"/>
                        </a:cubicBezTo>
                        <a:cubicBezTo>
                          <a:pt x="410904" y="531542"/>
                          <a:pt x="191138" y="517901"/>
                          <a:pt x="0" y="528917"/>
                        </a:cubicBezTo>
                        <a:cubicBezTo>
                          <a:pt x="-27049" y="338776"/>
                          <a:pt x="46699" y="151029"/>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nl-NL" sz="1200" dirty="0" err="1">
                <a:solidFill>
                  <a:schemeClr val="tx1"/>
                </a:solidFill>
              </a:rPr>
              <a:t>NO</a:t>
            </a:r>
            <a:r>
              <a:rPr lang="nl-NL" sz="1200" baseline="-25000" dirty="0" err="1">
                <a:solidFill>
                  <a:schemeClr val="tx1"/>
                </a:solidFill>
              </a:rPr>
              <a:t>x</a:t>
            </a:r>
            <a:r>
              <a:rPr lang="nl-NL" sz="1200" baseline="-25000" dirty="0">
                <a:solidFill>
                  <a:schemeClr val="tx1"/>
                </a:solidFill>
              </a:rPr>
              <a:t> </a:t>
            </a:r>
            <a:r>
              <a:rPr lang="nl-NL" sz="1200" dirty="0">
                <a:solidFill>
                  <a:schemeClr val="tx1"/>
                </a:solidFill>
              </a:rPr>
              <a:t>/CO</a:t>
            </a:r>
            <a:r>
              <a:rPr lang="nl-NL" sz="1200" baseline="-25000" dirty="0">
                <a:solidFill>
                  <a:schemeClr val="tx1"/>
                </a:solidFill>
              </a:rPr>
              <a:t>2</a:t>
            </a:r>
            <a:endParaRPr lang="nl-NL" sz="1200" dirty="0">
              <a:solidFill>
                <a:schemeClr val="tx1"/>
              </a:solidFill>
            </a:endParaRPr>
          </a:p>
        </p:txBody>
      </p:sp>
      <p:sp>
        <p:nvSpPr>
          <p:cNvPr id="23" name="Rechthoek 22">
            <a:extLst>
              <a:ext uri="{FF2B5EF4-FFF2-40B4-BE49-F238E27FC236}">
                <a16:creationId xmlns:a16="http://schemas.microsoft.com/office/drawing/2014/main" id="{45DD7339-B98C-9403-7601-374CB6E3C461}"/>
              </a:ext>
            </a:extLst>
          </p:cNvPr>
          <p:cNvSpPr/>
          <p:nvPr/>
        </p:nvSpPr>
        <p:spPr>
          <a:xfrm>
            <a:off x="3488013" y="4006871"/>
            <a:ext cx="1641467" cy="702987"/>
          </a:xfrm>
          <a:prstGeom prst="rect">
            <a:avLst/>
          </a:prstGeom>
          <a:solidFill>
            <a:srgbClr val="97C141">
              <a:alpha val="30000"/>
            </a:srgbClr>
          </a:solidFill>
          <a:ln>
            <a:solidFill>
              <a:srgbClr val="97C141"/>
            </a:solidFill>
            <a:extLst>
              <a:ext uri="{C807C97D-BFC1-408E-A445-0C87EB9F89A2}">
                <ask:lineSketchStyleProps xmlns:ask="http://schemas.microsoft.com/office/drawing/2018/sketchyshapes" sd="2926325195">
                  <a:custGeom>
                    <a:avLst/>
                    <a:gdLst>
                      <a:gd name="connsiteX0" fmla="*/ 0 w 1641467"/>
                      <a:gd name="connsiteY0" fmla="*/ 0 h 702987"/>
                      <a:gd name="connsiteX1" fmla="*/ 547156 w 1641467"/>
                      <a:gd name="connsiteY1" fmla="*/ 0 h 702987"/>
                      <a:gd name="connsiteX2" fmla="*/ 1077897 w 1641467"/>
                      <a:gd name="connsiteY2" fmla="*/ 0 h 702987"/>
                      <a:gd name="connsiteX3" fmla="*/ 1641467 w 1641467"/>
                      <a:gd name="connsiteY3" fmla="*/ 0 h 702987"/>
                      <a:gd name="connsiteX4" fmla="*/ 1641467 w 1641467"/>
                      <a:gd name="connsiteY4" fmla="*/ 330404 h 702987"/>
                      <a:gd name="connsiteX5" fmla="*/ 1641467 w 1641467"/>
                      <a:gd name="connsiteY5" fmla="*/ 702987 h 702987"/>
                      <a:gd name="connsiteX6" fmla="*/ 1110726 w 1641467"/>
                      <a:gd name="connsiteY6" fmla="*/ 702987 h 702987"/>
                      <a:gd name="connsiteX7" fmla="*/ 612814 w 1641467"/>
                      <a:gd name="connsiteY7" fmla="*/ 702987 h 702987"/>
                      <a:gd name="connsiteX8" fmla="*/ 0 w 1641467"/>
                      <a:gd name="connsiteY8" fmla="*/ 702987 h 702987"/>
                      <a:gd name="connsiteX9" fmla="*/ 0 w 1641467"/>
                      <a:gd name="connsiteY9" fmla="*/ 351494 h 702987"/>
                      <a:gd name="connsiteX10" fmla="*/ 0 w 1641467"/>
                      <a:gd name="connsiteY10" fmla="*/ 0 h 70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1467" h="702987" fill="none" extrusionOk="0">
                        <a:moveTo>
                          <a:pt x="0" y="0"/>
                        </a:moveTo>
                        <a:cubicBezTo>
                          <a:pt x="131803" y="-47046"/>
                          <a:pt x="289990" y="58803"/>
                          <a:pt x="547156" y="0"/>
                        </a:cubicBezTo>
                        <a:cubicBezTo>
                          <a:pt x="804322" y="-58803"/>
                          <a:pt x="871392" y="56205"/>
                          <a:pt x="1077897" y="0"/>
                        </a:cubicBezTo>
                        <a:cubicBezTo>
                          <a:pt x="1284402" y="-56205"/>
                          <a:pt x="1380157" y="42518"/>
                          <a:pt x="1641467" y="0"/>
                        </a:cubicBezTo>
                        <a:cubicBezTo>
                          <a:pt x="1680052" y="71141"/>
                          <a:pt x="1615834" y="181162"/>
                          <a:pt x="1641467" y="330404"/>
                        </a:cubicBezTo>
                        <a:cubicBezTo>
                          <a:pt x="1667100" y="479646"/>
                          <a:pt x="1617760" y="599591"/>
                          <a:pt x="1641467" y="702987"/>
                        </a:cubicBezTo>
                        <a:cubicBezTo>
                          <a:pt x="1491171" y="722776"/>
                          <a:pt x="1236331" y="653982"/>
                          <a:pt x="1110726" y="702987"/>
                        </a:cubicBezTo>
                        <a:cubicBezTo>
                          <a:pt x="985121" y="751992"/>
                          <a:pt x="836432" y="667520"/>
                          <a:pt x="612814" y="702987"/>
                        </a:cubicBezTo>
                        <a:cubicBezTo>
                          <a:pt x="389196" y="738454"/>
                          <a:pt x="279838" y="638059"/>
                          <a:pt x="0" y="702987"/>
                        </a:cubicBezTo>
                        <a:cubicBezTo>
                          <a:pt x="-33954" y="605205"/>
                          <a:pt x="1171" y="432259"/>
                          <a:pt x="0" y="351494"/>
                        </a:cubicBezTo>
                        <a:cubicBezTo>
                          <a:pt x="-1171" y="270729"/>
                          <a:pt x="1908" y="160836"/>
                          <a:pt x="0" y="0"/>
                        </a:cubicBezTo>
                        <a:close/>
                      </a:path>
                      <a:path w="1641467" h="702987" stroke="0" extrusionOk="0">
                        <a:moveTo>
                          <a:pt x="0" y="0"/>
                        </a:moveTo>
                        <a:cubicBezTo>
                          <a:pt x="276880" y="-53469"/>
                          <a:pt x="433399" y="39692"/>
                          <a:pt x="579985" y="0"/>
                        </a:cubicBezTo>
                        <a:cubicBezTo>
                          <a:pt x="726571" y="-39692"/>
                          <a:pt x="915314" y="16296"/>
                          <a:pt x="1159970" y="0"/>
                        </a:cubicBezTo>
                        <a:cubicBezTo>
                          <a:pt x="1404627" y="-16296"/>
                          <a:pt x="1509216" y="36152"/>
                          <a:pt x="1641467" y="0"/>
                        </a:cubicBezTo>
                        <a:cubicBezTo>
                          <a:pt x="1653980" y="175537"/>
                          <a:pt x="1626516" y="262803"/>
                          <a:pt x="1641467" y="358523"/>
                        </a:cubicBezTo>
                        <a:cubicBezTo>
                          <a:pt x="1656418" y="454243"/>
                          <a:pt x="1613276" y="585244"/>
                          <a:pt x="1641467" y="702987"/>
                        </a:cubicBezTo>
                        <a:cubicBezTo>
                          <a:pt x="1519024" y="706409"/>
                          <a:pt x="1373893" y="697501"/>
                          <a:pt x="1127141" y="702987"/>
                        </a:cubicBezTo>
                        <a:cubicBezTo>
                          <a:pt x="880389" y="708473"/>
                          <a:pt x="715238" y="701496"/>
                          <a:pt x="579985" y="702987"/>
                        </a:cubicBezTo>
                        <a:cubicBezTo>
                          <a:pt x="444732" y="704478"/>
                          <a:pt x="240894" y="663869"/>
                          <a:pt x="0" y="702987"/>
                        </a:cubicBezTo>
                        <a:cubicBezTo>
                          <a:pt x="-853" y="559389"/>
                          <a:pt x="19184" y="499933"/>
                          <a:pt x="0" y="372583"/>
                        </a:cubicBezTo>
                        <a:cubicBezTo>
                          <a:pt x="-19184" y="245233"/>
                          <a:pt x="27367" y="10186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dirty="0">
              <a:solidFill>
                <a:schemeClr val="tx1"/>
              </a:solidFill>
            </a:endParaRPr>
          </a:p>
          <a:p>
            <a:pPr algn="ctr"/>
            <a:r>
              <a:rPr lang="nl-NL" sz="1200" dirty="0">
                <a:solidFill>
                  <a:schemeClr val="tx1"/>
                </a:solidFill>
              </a:rPr>
              <a:t>Materieelinzet en materiaal </a:t>
            </a:r>
            <a:r>
              <a:rPr lang="nl-NL" sz="1200" dirty="0" err="1">
                <a:solidFill>
                  <a:schemeClr val="tx1"/>
                </a:solidFill>
              </a:rPr>
              <a:t>obv</a:t>
            </a:r>
            <a:r>
              <a:rPr lang="nl-NL" sz="1200" dirty="0">
                <a:solidFill>
                  <a:schemeClr val="tx1"/>
                </a:solidFill>
              </a:rPr>
              <a:t> VO</a:t>
            </a:r>
          </a:p>
          <a:p>
            <a:pPr algn="ctr"/>
            <a:endParaRPr lang="nl-NL" sz="1200" dirty="0">
              <a:solidFill>
                <a:schemeClr val="tx1"/>
              </a:solidFill>
            </a:endParaRPr>
          </a:p>
        </p:txBody>
      </p:sp>
      <p:sp>
        <p:nvSpPr>
          <p:cNvPr id="25" name="Pijl omhoog 24">
            <a:extLst>
              <a:ext uri="{FF2B5EF4-FFF2-40B4-BE49-F238E27FC236}">
                <a16:creationId xmlns:a16="http://schemas.microsoft.com/office/drawing/2014/main" id="{1BE38510-0DC1-1455-98D1-CECF1AEBCDCB}"/>
              </a:ext>
            </a:extLst>
          </p:cNvPr>
          <p:cNvSpPr/>
          <p:nvPr/>
        </p:nvSpPr>
        <p:spPr>
          <a:xfrm>
            <a:off x="6970567" y="2710009"/>
            <a:ext cx="243425" cy="304658"/>
          </a:xfrm>
          <a:prstGeom prst="upArrow">
            <a:avLst/>
          </a:prstGeom>
          <a:solidFill>
            <a:srgbClr val="97C141">
              <a:alpha val="80000"/>
            </a:srgbClr>
          </a:solidFill>
          <a:ln>
            <a:solidFill>
              <a:srgbClr val="97C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Rechthoek 28">
            <a:extLst>
              <a:ext uri="{FF2B5EF4-FFF2-40B4-BE49-F238E27FC236}">
                <a16:creationId xmlns:a16="http://schemas.microsoft.com/office/drawing/2014/main" id="{07DDD713-727F-BB45-F37A-728373E1D87E}"/>
              </a:ext>
            </a:extLst>
          </p:cNvPr>
          <p:cNvSpPr/>
          <p:nvPr/>
        </p:nvSpPr>
        <p:spPr>
          <a:xfrm>
            <a:off x="5870961" y="3010824"/>
            <a:ext cx="3588814" cy="702987"/>
          </a:xfrm>
          <a:prstGeom prst="rect">
            <a:avLst/>
          </a:prstGeom>
          <a:solidFill>
            <a:srgbClr val="97C141">
              <a:alpha val="80000"/>
            </a:srgbClr>
          </a:solidFill>
          <a:ln>
            <a:solidFill>
              <a:srgbClr val="97C14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dirty="0">
              <a:solidFill>
                <a:schemeClr val="tx1"/>
              </a:solidFill>
            </a:endParaRPr>
          </a:p>
          <a:p>
            <a:pPr algn="ctr"/>
            <a:r>
              <a:rPr lang="nl-NL" sz="1200" dirty="0">
                <a:solidFill>
                  <a:schemeClr val="tx1"/>
                </a:solidFill>
              </a:rPr>
              <a:t>Definitief #/soort/ type/</a:t>
            </a:r>
          </a:p>
          <a:p>
            <a:pPr algn="ctr"/>
            <a:r>
              <a:rPr lang="nl-NL" sz="1200" dirty="0">
                <a:solidFill>
                  <a:schemeClr val="tx1"/>
                </a:solidFill>
              </a:rPr>
              <a:t>inzet/materieel/materiaal/herkomst</a:t>
            </a:r>
          </a:p>
          <a:p>
            <a:pPr algn="ctr"/>
            <a:endParaRPr lang="nl-NL" sz="1200" dirty="0">
              <a:solidFill>
                <a:schemeClr val="tx1"/>
              </a:solidFill>
            </a:endParaRPr>
          </a:p>
        </p:txBody>
      </p:sp>
      <p:sp>
        <p:nvSpPr>
          <p:cNvPr id="31" name="Pijl omhoog 30">
            <a:extLst>
              <a:ext uri="{FF2B5EF4-FFF2-40B4-BE49-F238E27FC236}">
                <a16:creationId xmlns:a16="http://schemas.microsoft.com/office/drawing/2014/main" id="{63B97CEF-0E18-5060-621E-0B96336CD0EF}"/>
              </a:ext>
            </a:extLst>
          </p:cNvPr>
          <p:cNvSpPr/>
          <p:nvPr/>
        </p:nvSpPr>
        <p:spPr>
          <a:xfrm rot="5400000" flipH="1">
            <a:off x="9490392" y="3198445"/>
            <a:ext cx="243425" cy="304658"/>
          </a:xfrm>
          <a:prstGeom prst="upArrow">
            <a:avLst/>
          </a:prstGeom>
          <a:solidFill>
            <a:srgbClr val="97C141">
              <a:alpha val="80000"/>
            </a:srgbClr>
          </a:solidFill>
          <a:ln>
            <a:solidFill>
              <a:srgbClr val="97C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2" name="Rechthoek 31">
            <a:extLst>
              <a:ext uri="{FF2B5EF4-FFF2-40B4-BE49-F238E27FC236}">
                <a16:creationId xmlns:a16="http://schemas.microsoft.com/office/drawing/2014/main" id="{C0B61715-C287-5564-EED0-DD06476EDB11}"/>
              </a:ext>
            </a:extLst>
          </p:cNvPr>
          <p:cNvSpPr/>
          <p:nvPr/>
        </p:nvSpPr>
        <p:spPr>
          <a:xfrm>
            <a:off x="8192323" y="2153403"/>
            <a:ext cx="1720195" cy="535883"/>
          </a:xfrm>
          <a:prstGeom prst="rect">
            <a:avLst/>
          </a:prstGeom>
          <a:solidFill>
            <a:schemeClr val="bg1"/>
          </a:solidFill>
          <a:ln>
            <a:solidFill>
              <a:srgbClr val="013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nl-NL" sz="1400" b="1" dirty="0">
                <a:solidFill>
                  <a:srgbClr val="013A57"/>
                </a:solidFill>
              </a:rPr>
              <a:t>Input file</a:t>
            </a:r>
          </a:p>
        </p:txBody>
      </p:sp>
      <p:sp>
        <p:nvSpPr>
          <p:cNvPr id="33" name="Rechthoek 32">
            <a:extLst>
              <a:ext uri="{FF2B5EF4-FFF2-40B4-BE49-F238E27FC236}">
                <a16:creationId xmlns:a16="http://schemas.microsoft.com/office/drawing/2014/main" id="{13E48322-FABB-15E0-64BD-549C3F41E699}"/>
              </a:ext>
            </a:extLst>
          </p:cNvPr>
          <p:cNvSpPr/>
          <p:nvPr/>
        </p:nvSpPr>
        <p:spPr>
          <a:xfrm>
            <a:off x="9264641" y="1291248"/>
            <a:ext cx="2409424" cy="535883"/>
          </a:xfrm>
          <a:prstGeom prst="rect">
            <a:avLst/>
          </a:prstGeom>
          <a:solidFill>
            <a:schemeClr val="bg1"/>
          </a:solidFill>
          <a:ln>
            <a:solidFill>
              <a:srgbClr val="013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r">
              <a:buNone/>
            </a:pPr>
            <a:r>
              <a:rPr lang="nl-NL" sz="1400" b="1" dirty="0">
                <a:solidFill>
                  <a:srgbClr val="013A57"/>
                </a:solidFill>
              </a:rPr>
              <a:t>&gt; resultaat voor vergunningsaanvraag</a:t>
            </a:r>
          </a:p>
        </p:txBody>
      </p:sp>
      <p:sp>
        <p:nvSpPr>
          <p:cNvPr id="34" name="Rechthoek 33">
            <a:extLst>
              <a:ext uri="{FF2B5EF4-FFF2-40B4-BE49-F238E27FC236}">
                <a16:creationId xmlns:a16="http://schemas.microsoft.com/office/drawing/2014/main" id="{15BBC107-A06F-7FED-3321-15986CA5863A}"/>
              </a:ext>
            </a:extLst>
          </p:cNvPr>
          <p:cNvSpPr/>
          <p:nvPr/>
        </p:nvSpPr>
        <p:spPr>
          <a:xfrm>
            <a:off x="6256757" y="2153403"/>
            <a:ext cx="1641467" cy="535884"/>
          </a:xfrm>
          <a:prstGeom prst="rect">
            <a:avLst/>
          </a:prstGeom>
          <a:solidFill>
            <a:srgbClr val="97C141">
              <a:alpha val="80000"/>
            </a:srgbClr>
          </a:solidFill>
          <a:ln>
            <a:solidFill>
              <a:srgbClr val="97C14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nl-NL" sz="1200" dirty="0">
                <a:solidFill>
                  <a:schemeClr val="tx1"/>
                </a:solidFill>
              </a:rPr>
              <a:t>NO</a:t>
            </a:r>
            <a:r>
              <a:rPr lang="nl-NL" sz="1200" baseline="-25000" dirty="0">
                <a:solidFill>
                  <a:schemeClr val="tx1"/>
                </a:solidFill>
              </a:rPr>
              <a:t>x</a:t>
            </a:r>
            <a:r>
              <a:rPr lang="nl-NL" sz="1200" dirty="0">
                <a:solidFill>
                  <a:schemeClr val="tx1"/>
                </a:solidFill>
              </a:rPr>
              <a:t> /CO</a:t>
            </a:r>
            <a:r>
              <a:rPr lang="nl-NL" sz="1200" baseline="-25000" dirty="0">
                <a:solidFill>
                  <a:schemeClr val="tx1"/>
                </a:solidFill>
              </a:rPr>
              <a:t>2 </a:t>
            </a:r>
          </a:p>
        </p:txBody>
      </p:sp>
      <p:sp>
        <p:nvSpPr>
          <p:cNvPr id="35" name="Gebogen pijl omhoog 34">
            <a:extLst>
              <a:ext uri="{FF2B5EF4-FFF2-40B4-BE49-F238E27FC236}">
                <a16:creationId xmlns:a16="http://schemas.microsoft.com/office/drawing/2014/main" id="{60FA7613-866D-90D2-CFFD-D1C2BDEDF320}"/>
              </a:ext>
            </a:extLst>
          </p:cNvPr>
          <p:cNvSpPr/>
          <p:nvPr/>
        </p:nvSpPr>
        <p:spPr>
          <a:xfrm>
            <a:off x="2489867" y="5630183"/>
            <a:ext cx="1988176" cy="702987"/>
          </a:xfrm>
          <a:prstGeom prst="bentUpArrow">
            <a:avLst/>
          </a:prstGeom>
          <a:solidFill>
            <a:srgbClr val="97C141">
              <a:alpha val="9804"/>
            </a:srgbClr>
          </a:solidFill>
          <a:ln>
            <a:solidFill>
              <a:srgbClr val="97C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6" name="Gebogen pijl omhoog 35">
            <a:extLst>
              <a:ext uri="{FF2B5EF4-FFF2-40B4-BE49-F238E27FC236}">
                <a16:creationId xmlns:a16="http://schemas.microsoft.com/office/drawing/2014/main" id="{6DC2B769-A198-8B8C-E991-3698EAD2E4A2}"/>
              </a:ext>
            </a:extLst>
          </p:cNvPr>
          <p:cNvSpPr/>
          <p:nvPr/>
        </p:nvSpPr>
        <p:spPr>
          <a:xfrm>
            <a:off x="5129479" y="4718312"/>
            <a:ext cx="1750662" cy="629665"/>
          </a:xfrm>
          <a:prstGeom prst="bentUpArrow">
            <a:avLst/>
          </a:prstGeom>
          <a:solidFill>
            <a:srgbClr val="97C141">
              <a:alpha val="40000"/>
            </a:srgbClr>
          </a:solidFill>
          <a:ln>
            <a:solidFill>
              <a:srgbClr val="97C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9" name="Pijl omhoog 38">
            <a:extLst>
              <a:ext uri="{FF2B5EF4-FFF2-40B4-BE49-F238E27FC236}">
                <a16:creationId xmlns:a16="http://schemas.microsoft.com/office/drawing/2014/main" id="{0487075D-F981-0824-65DE-15B10D3D5E1B}"/>
              </a:ext>
            </a:extLst>
          </p:cNvPr>
          <p:cNvSpPr/>
          <p:nvPr/>
        </p:nvSpPr>
        <p:spPr>
          <a:xfrm>
            <a:off x="8909371" y="2710009"/>
            <a:ext cx="243425" cy="304658"/>
          </a:xfrm>
          <a:prstGeom prst="upArrow">
            <a:avLst/>
          </a:prstGeom>
          <a:solidFill>
            <a:srgbClr val="97C141">
              <a:alpha val="80000"/>
            </a:srgbClr>
          </a:solidFill>
          <a:ln>
            <a:solidFill>
              <a:srgbClr val="97C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0" name="Pijl omhoog 39">
            <a:extLst>
              <a:ext uri="{FF2B5EF4-FFF2-40B4-BE49-F238E27FC236}">
                <a16:creationId xmlns:a16="http://schemas.microsoft.com/office/drawing/2014/main" id="{14097B50-EC07-030B-6417-9EE2428BEA70}"/>
              </a:ext>
            </a:extLst>
          </p:cNvPr>
          <p:cNvSpPr/>
          <p:nvPr/>
        </p:nvSpPr>
        <p:spPr>
          <a:xfrm>
            <a:off x="9478837" y="1842691"/>
            <a:ext cx="243425" cy="304658"/>
          </a:xfrm>
          <a:prstGeom prst="upArrow">
            <a:avLst/>
          </a:prstGeom>
          <a:solidFill>
            <a:srgbClr val="97C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0" name="Afbeelding 9">
            <a:extLst>
              <a:ext uri="{FF2B5EF4-FFF2-40B4-BE49-F238E27FC236}">
                <a16:creationId xmlns:a16="http://schemas.microsoft.com/office/drawing/2014/main" id="{37DE251B-0BEF-0B3C-5E46-FDEF8895220A}"/>
              </a:ext>
            </a:extLst>
          </p:cNvPr>
          <p:cNvPicPr>
            <a:picLocks noChangeAspect="1"/>
          </p:cNvPicPr>
          <p:nvPr/>
        </p:nvPicPr>
        <p:blipFill rotWithShape="1">
          <a:blip r:embed="rId3">
            <a:extLst>
              <a:ext uri="{28A0092B-C50C-407E-A947-70E740481C1C}">
                <a14:useLocalDpi xmlns:a14="http://schemas.microsoft.com/office/drawing/2010/main"/>
              </a:ext>
            </a:extLst>
          </a:blip>
          <a:srcRect b="32780"/>
          <a:stretch/>
        </p:blipFill>
        <p:spPr>
          <a:xfrm>
            <a:off x="9264641" y="2224167"/>
            <a:ext cx="586671" cy="394356"/>
          </a:xfrm>
          <a:prstGeom prst="rect">
            <a:avLst/>
          </a:prstGeom>
        </p:spPr>
      </p:pic>
      <p:pic>
        <p:nvPicPr>
          <p:cNvPr id="17" name="Afbeelding 16">
            <a:extLst>
              <a:ext uri="{FF2B5EF4-FFF2-40B4-BE49-F238E27FC236}">
                <a16:creationId xmlns:a16="http://schemas.microsoft.com/office/drawing/2014/main" id="{7BB633BE-A09F-4B32-285C-085D17C63989}"/>
              </a:ext>
            </a:extLst>
          </p:cNvPr>
          <p:cNvPicPr>
            <a:picLocks noChangeAspect="1"/>
          </p:cNvPicPr>
          <p:nvPr/>
        </p:nvPicPr>
        <p:blipFill>
          <a:blip r:embed="rId4"/>
          <a:stretch>
            <a:fillRect/>
          </a:stretch>
        </p:blipFill>
        <p:spPr>
          <a:xfrm>
            <a:off x="10058533" y="2500814"/>
            <a:ext cx="1988176" cy="1988176"/>
          </a:xfrm>
          <a:prstGeom prst="rect">
            <a:avLst/>
          </a:prstGeom>
        </p:spPr>
      </p:pic>
      <p:sp>
        <p:nvSpPr>
          <p:cNvPr id="24" name="Tekstvak 23">
            <a:extLst>
              <a:ext uri="{FF2B5EF4-FFF2-40B4-BE49-F238E27FC236}">
                <a16:creationId xmlns:a16="http://schemas.microsoft.com/office/drawing/2014/main" id="{468983D8-29BE-CC1F-D12A-EECB4D2D4A8D}"/>
              </a:ext>
            </a:extLst>
          </p:cNvPr>
          <p:cNvSpPr txBox="1"/>
          <p:nvPr/>
        </p:nvSpPr>
        <p:spPr>
          <a:xfrm>
            <a:off x="10058533" y="2904142"/>
            <a:ext cx="1988175" cy="1384995"/>
          </a:xfrm>
          <a:prstGeom prst="rect">
            <a:avLst/>
          </a:prstGeom>
          <a:noFill/>
        </p:spPr>
        <p:txBody>
          <a:bodyPr wrap="square" rtlCol="0">
            <a:spAutoFit/>
          </a:bodyPr>
          <a:lstStyle/>
          <a:p>
            <a:pPr marL="0" indent="0" algn="ctr">
              <a:buNone/>
            </a:pPr>
            <a:r>
              <a:rPr lang="nl-NL" sz="1400" b="1" dirty="0">
                <a:solidFill>
                  <a:srgbClr val="013A57"/>
                </a:solidFill>
              </a:rPr>
              <a:t>Referentie</a:t>
            </a:r>
          </a:p>
          <a:p>
            <a:pPr marL="0" indent="0" algn="ctr">
              <a:buNone/>
            </a:pPr>
            <a:r>
              <a:rPr lang="nl-NL" sz="1400" b="1" dirty="0">
                <a:solidFill>
                  <a:srgbClr val="013A57"/>
                </a:solidFill>
              </a:rPr>
              <a:t>gegevens voor monitoring en handhaving bij uitvoering</a:t>
            </a:r>
          </a:p>
          <a:p>
            <a:endParaRPr lang="nl-NL" sz="1400" dirty="0"/>
          </a:p>
        </p:txBody>
      </p:sp>
      <p:sp>
        <p:nvSpPr>
          <p:cNvPr id="42" name="Pijl omhoog 41">
            <a:extLst>
              <a:ext uri="{FF2B5EF4-FFF2-40B4-BE49-F238E27FC236}">
                <a16:creationId xmlns:a16="http://schemas.microsoft.com/office/drawing/2014/main" id="{E9C74E06-966B-A725-8477-7830E96D910B}"/>
              </a:ext>
            </a:extLst>
          </p:cNvPr>
          <p:cNvSpPr/>
          <p:nvPr/>
        </p:nvSpPr>
        <p:spPr>
          <a:xfrm>
            <a:off x="6593768" y="3706292"/>
            <a:ext cx="243425" cy="304658"/>
          </a:xfrm>
          <a:prstGeom prst="upArrow">
            <a:avLst/>
          </a:prstGeom>
          <a:solidFill>
            <a:srgbClr val="97C141">
              <a:alpha val="80000"/>
            </a:srgbClr>
          </a:solidFill>
          <a:ln>
            <a:solidFill>
              <a:srgbClr val="97C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43" name="Afbeelding 42">
            <a:extLst>
              <a:ext uri="{FF2B5EF4-FFF2-40B4-BE49-F238E27FC236}">
                <a16:creationId xmlns:a16="http://schemas.microsoft.com/office/drawing/2014/main" id="{C1D1A065-A148-EBF4-0C2F-9762767F3154}"/>
              </a:ext>
            </a:extLst>
          </p:cNvPr>
          <p:cNvPicPr>
            <a:picLocks noChangeAspect="1"/>
          </p:cNvPicPr>
          <p:nvPr/>
        </p:nvPicPr>
        <p:blipFill rotWithShape="1">
          <a:blip r:embed="rId3">
            <a:extLst>
              <a:ext uri="{28A0092B-C50C-407E-A947-70E740481C1C}">
                <a14:useLocalDpi xmlns:a14="http://schemas.microsoft.com/office/drawing/2010/main"/>
              </a:ext>
            </a:extLst>
          </a:blip>
          <a:srcRect b="32780"/>
          <a:stretch/>
        </p:blipFill>
        <p:spPr>
          <a:xfrm>
            <a:off x="9327566" y="1363117"/>
            <a:ext cx="586671" cy="394356"/>
          </a:xfrm>
          <a:prstGeom prst="rect">
            <a:avLst/>
          </a:prstGeom>
        </p:spPr>
      </p:pic>
      <p:sp>
        <p:nvSpPr>
          <p:cNvPr id="7" name="Rechthoek 6">
            <a:extLst>
              <a:ext uri="{FF2B5EF4-FFF2-40B4-BE49-F238E27FC236}">
                <a16:creationId xmlns:a16="http://schemas.microsoft.com/office/drawing/2014/main" id="{8B14218B-2E83-2F99-6537-603715714532}"/>
              </a:ext>
            </a:extLst>
          </p:cNvPr>
          <p:cNvSpPr/>
          <p:nvPr/>
        </p:nvSpPr>
        <p:spPr>
          <a:xfrm>
            <a:off x="873019" y="2181300"/>
            <a:ext cx="2409612" cy="562150"/>
          </a:xfrm>
          <a:prstGeom prst="rect">
            <a:avLst/>
          </a:prstGeom>
          <a:solidFill>
            <a:schemeClr val="bg1"/>
          </a:solidFill>
          <a:ln>
            <a:solidFill>
              <a:srgbClr val="013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nl-NL" sz="1400" b="1" dirty="0">
                <a:solidFill>
                  <a:srgbClr val="013A57"/>
                </a:solidFill>
              </a:rPr>
              <a:t>                 Stikstof-bot</a:t>
            </a:r>
          </a:p>
        </p:txBody>
      </p:sp>
      <p:cxnSp>
        <p:nvCxnSpPr>
          <p:cNvPr id="16" name="Rechte verbindingslijn met pijl 15">
            <a:extLst>
              <a:ext uri="{FF2B5EF4-FFF2-40B4-BE49-F238E27FC236}">
                <a16:creationId xmlns:a16="http://schemas.microsoft.com/office/drawing/2014/main" id="{323DE932-D5F6-E26C-9F73-BA0B6DC45949}"/>
              </a:ext>
            </a:extLst>
          </p:cNvPr>
          <p:cNvCxnSpPr>
            <a:cxnSpLocks/>
            <a:stCxn id="9" idx="0"/>
            <a:endCxn id="7" idx="2"/>
          </p:cNvCxnSpPr>
          <p:nvPr/>
        </p:nvCxnSpPr>
        <p:spPr>
          <a:xfrm flipV="1">
            <a:off x="1693753" y="2743450"/>
            <a:ext cx="384072" cy="1079893"/>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95336C9A-3F3B-10AE-414E-10C91ED37A32}"/>
              </a:ext>
            </a:extLst>
          </p:cNvPr>
          <p:cNvCxnSpPr>
            <a:cxnSpLocks/>
            <a:stCxn id="21" idx="0"/>
            <a:endCxn id="7" idx="2"/>
          </p:cNvCxnSpPr>
          <p:nvPr/>
        </p:nvCxnSpPr>
        <p:spPr>
          <a:xfrm flipH="1" flipV="1">
            <a:off x="2077825" y="2743450"/>
            <a:ext cx="2215554" cy="420909"/>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08797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1014</TotalTime>
  <Words>952</Words>
  <Application>Microsoft Macintosh PowerPoint</Application>
  <PresentationFormat>Breedbeeld</PresentationFormat>
  <Paragraphs>179</Paragraphs>
  <Slides>15</Slides>
  <Notes>10</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15</vt:i4>
      </vt:variant>
    </vt:vector>
  </HeadingPairs>
  <TitlesOfParts>
    <vt:vector size="19" baseType="lpstr">
      <vt:lpstr>Arial</vt:lpstr>
      <vt:lpstr>Calibri</vt:lpstr>
      <vt:lpstr>Calibri Light</vt:lpstr>
      <vt:lpstr>Kantoorthema</vt:lpstr>
      <vt:lpstr>PowerPoint-presentatie</vt:lpstr>
      <vt:lpstr>Waar gaan we het over hebben</vt:lpstr>
      <vt:lpstr>1. Waar loopt de sector tegenaan</vt:lpstr>
      <vt:lpstr>2. Wat zien we in de praktijk gebeuren</vt:lpstr>
      <vt:lpstr>3. Waar zet TSL op in</vt:lpstr>
      <vt:lpstr>Transitiepaden</vt:lpstr>
      <vt:lpstr>Transitiepaden</vt:lpstr>
      <vt:lpstr>4. Emissie voorspellen </vt:lpstr>
      <vt:lpstr>Emissie monitoring en handhaving </vt:lpstr>
      <vt:lpstr>PowerPoint-presentatie</vt:lpstr>
      <vt:lpstr>5. Stappen / resultaat</vt:lpstr>
      <vt:lpstr>6. Next steps</vt:lpstr>
      <vt:lpstr>6. De opzet van eNOx</vt:lpstr>
      <vt:lpstr>7. Call to action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 User</dc:creator>
  <cp:lastModifiedBy>Leon Simons</cp:lastModifiedBy>
  <cp:revision>590</cp:revision>
  <dcterms:created xsi:type="dcterms:W3CDTF">2022-10-22T10:46:00Z</dcterms:created>
  <dcterms:modified xsi:type="dcterms:W3CDTF">2023-06-26T15:40:34Z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0B7529643B5E4F50AA6510B590CA9F8B</vt:lpwstr>
  </property>
  <property fmtid="{D5CDD505-2E9C-101B-9397-08002B2CF9AE}" pid="3" name="KSOProductBuildVer">
    <vt:lpwstr>1033-11.2.0.11537</vt:lpwstr>
  </property>
</Properties>
</file>